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64" r:id="rId5"/>
    <p:sldId id="287" r:id="rId6"/>
    <p:sldId id="288" r:id="rId7"/>
    <p:sldId id="290" r:id="rId8"/>
    <p:sldId id="289" r:id="rId9"/>
    <p:sldId id="291" r:id="rId10"/>
    <p:sldId id="265" r:id="rId11"/>
    <p:sldId id="267" r:id="rId12"/>
    <p:sldId id="268" r:id="rId13"/>
    <p:sldId id="269" r:id="rId14"/>
    <p:sldId id="274" r:id="rId15"/>
    <p:sldId id="271" r:id="rId16"/>
    <p:sldId id="270" r:id="rId17"/>
    <p:sldId id="272" r:id="rId18"/>
    <p:sldId id="275" r:id="rId19"/>
    <p:sldId id="276" r:id="rId20"/>
    <p:sldId id="279" r:id="rId21"/>
    <p:sldId id="277" r:id="rId22"/>
    <p:sldId id="278" r:id="rId23"/>
    <p:sldId id="273" r:id="rId24"/>
    <p:sldId id="280" r:id="rId25"/>
    <p:sldId id="281" r:id="rId26"/>
    <p:sldId id="282" r:id="rId27"/>
    <p:sldId id="283" r:id="rId28"/>
    <p:sldId id="284" r:id="rId29"/>
    <p:sldId id="285" r:id="rId30"/>
    <p:sldId id="286" r:id="rId3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CA89D9-6ED8-D32F-3FDE-BF886E6269EC}" name="Sallie Ann Keller (CENSUS/ADRM FED)" initials="SAK(F" userId="S::sallie.a.keller@census.gov::5266751c-1950-419e-891a-537606241bd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83051" autoAdjust="0"/>
  </p:normalViewPr>
  <p:slideViewPr>
    <p:cSldViewPr snapToGrid="0">
      <p:cViewPr varScale="1">
        <p:scale>
          <a:sx n="65" d="100"/>
          <a:sy n="65" d="100"/>
        </p:scale>
        <p:origin x="128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EA235F9E-7F22-46ED-A69C-0DF20990157C}" type="datetimeFigureOut">
              <a:rPr lang="en-US" smtClean="0"/>
              <a:t>6/25/2025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F6A33367-C7DD-4070-8A8A-4A94FB71ED67}" type="slidenum">
              <a:rPr lang="en-US" smtClean="0"/>
              <a:t>‹#›</a:t>
            </a:fld>
            <a:endParaRPr lang="en-US"/>
          </a:p>
        </p:txBody>
      </p:sp>
    </p:spTree>
    <p:extLst>
      <p:ext uri="{BB962C8B-B14F-4D97-AF65-F5344CB8AC3E}">
        <p14:creationId xmlns:p14="http://schemas.microsoft.com/office/powerpoint/2010/main" val="37988597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Open Sans" panose="020B0606030504020204" pitchFamily="34" charset="0"/>
              </a:rPr>
              <a:t>“To the maximum extent possible and consistent with the kind, timeliness, quality and scope of the statistics required, the [Census Bureau] shall acquire and use information available from [administrative records] instead of conducting direct inquiries.” 13 U.S.C. (6)(c)</a:t>
            </a:r>
          </a:p>
          <a:p>
            <a:endParaRPr lang="en-US" b="0" i="0" dirty="0">
              <a:solidFill>
                <a:srgbClr val="333333"/>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6A33367-C7DD-4070-8A8A-4A94FB71ED67}" type="slidenum">
              <a:rPr lang="en-US" smtClean="0"/>
              <a:t>2</a:t>
            </a:fld>
            <a:endParaRPr lang="en-US"/>
          </a:p>
        </p:txBody>
      </p:sp>
    </p:spTree>
    <p:extLst>
      <p:ext uri="{BB962C8B-B14F-4D97-AF65-F5344CB8AC3E}">
        <p14:creationId xmlns:p14="http://schemas.microsoft.com/office/powerpoint/2010/main" val="41810304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brings me to this point:  Privacy attitudes change over time.  So don’t assume that just because something isn’t perceived as a privacy concern today that it won’t become a major issue tomorrow. </a:t>
            </a:r>
          </a:p>
          <a:p>
            <a:endParaRPr lang="en-US" dirty="0"/>
          </a:p>
          <a:p>
            <a:r>
              <a:rPr lang="en-US" dirty="0"/>
              <a:t>Now, this also means that you should take everything I’ve said so far in this presentation with a grain of salt. As public opinion and attitudes about privacy evolve, and especially as privacy takes a more prominent role in public discourse, our research and understanding of how individuals’ attitudes about privacy are shaped may be outdated.</a:t>
            </a:r>
          </a:p>
        </p:txBody>
      </p:sp>
      <p:sp>
        <p:nvSpPr>
          <p:cNvPr id="4" name="Slide Number Placeholder 3"/>
          <p:cNvSpPr>
            <a:spLocks noGrp="1"/>
          </p:cNvSpPr>
          <p:nvPr>
            <p:ph type="sldNum" sz="quarter" idx="5"/>
          </p:nvPr>
        </p:nvSpPr>
        <p:spPr/>
        <p:txBody>
          <a:bodyPr/>
          <a:lstStyle/>
          <a:p>
            <a:fld id="{F6A33367-C7DD-4070-8A8A-4A94FB71ED67}" type="slidenum">
              <a:rPr lang="en-US" smtClean="0"/>
              <a:t>12</a:t>
            </a:fld>
            <a:endParaRPr lang="en-US"/>
          </a:p>
        </p:txBody>
      </p:sp>
    </p:spTree>
    <p:extLst>
      <p:ext uri="{BB962C8B-B14F-4D97-AF65-F5344CB8AC3E}">
        <p14:creationId xmlns:p14="http://schemas.microsoft.com/office/powerpoint/2010/main" val="94037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 to point out one very interesting finding about public attitudes towards survey participation and data sharing: Messaging about confidentiality and data protections may actually hurt, rather than help, participation rates. Singer </a:t>
            </a:r>
            <a:r>
              <a:rPr lang="en-US" dirty="0" err="1"/>
              <a:t>Hippler</a:t>
            </a:r>
            <a:r>
              <a:rPr lang="en-US" dirty="0"/>
              <a:t> and Schwarz, for example, found that providing strong messaging about confidentiality prior to a survey could lead data subjects to infer that the survey was more sensitive or potentially “unpleasant, embarrassing, or incriminating” than it actually was, lowering participation.</a:t>
            </a:r>
          </a:p>
          <a:p>
            <a:endParaRPr lang="en-US" dirty="0"/>
          </a:p>
          <a:p>
            <a:r>
              <a:rPr lang="en-US" dirty="0"/>
              <a:t>Similarly, Landreth, Gerber, and DeMaio found that much of our commonly used communications about confidentiality and privacy protections are actually (at best) misunderstood or (at worst) perceived as </a:t>
            </a:r>
            <a:r>
              <a:rPr lang="en-US" dirty="0" err="1"/>
              <a:t>equivicating</a:t>
            </a:r>
            <a:r>
              <a:rPr lang="en-US" dirty="0"/>
              <a:t> or hyperbolic. </a:t>
            </a:r>
          </a:p>
        </p:txBody>
      </p:sp>
      <p:sp>
        <p:nvSpPr>
          <p:cNvPr id="4" name="Slide Number Placeholder 3"/>
          <p:cNvSpPr>
            <a:spLocks noGrp="1"/>
          </p:cNvSpPr>
          <p:nvPr>
            <p:ph type="sldNum" sz="quarter" idx="5"/>
          </p:nvPr>
        </p:nvSpPr>
        <p:spPr/>
        <p:txBody>
          <a:bodyPr/>
          <a:lstStyle/>
          <a:p>
            <a:fld id="{F6A33367-C7DD-4070-8A8A-4A94FB71ED67}" type="slidenum">
              <a:rPr lang="en-US" smtClean="0"/>
              <a:t>13</a:t>
            </a:fld>
            <a:endParaRPr lang="en-US"/>
          </a:p>
        </p:txBody>
      </p:sp>
    </p:spTree>
    <p:extLst>
      <p:ext uri="{BB962C8B-B14F-4D97-AF65-F5344CB8AC3E}">
        <p14:creationId xmlns:p14="http://schemas.microsoft.com/office/powerpoint/2010/main" val="10646837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all mean about privacy communication in the context of blended data?</a:t>
            </a:r>
          </a:p>
        </p:txBody>
      </p:sp>
      <p:sp>
        <p:nvSpPr>
          <p:cNvPr id="4" name="Slide Number Placeholder 3"/>
          <p:cNvSpPr>
            <a:spLocks noGrp="1"/>
          </p:cNvSpPr>
          <p:nvPr>
            <p:ph type="sldNum" sz="quarter" idx="5"/>
          </p:nvPr>
        </p:nvSpPr>
        <p:spPr/>
        <p:txBody>
          <a:bodyPr/>
          <a:lstStyle/>
          <a:p>
            <a:fld id="{F6A33367-C7DD-4070-8A8A-4A94FB71ED67}" type="slidenum">
              <a:rPr lang="en-US" smtClean="0"/>
              <a:t>14</a:t>
            </a:fld>
            <a:endParaRPr lang="en-US"/>
          </a:p>
        </p:txBody>
      </p:sp>
    </p:spTree>
    <p:extLst>
      <p:ext uri="{BB962C8B-B14F-4D97-AF65-F5344CB8AC3E}">
        <p14:creationId xmlns:p14="http://schemas.microsoft.com/office/powerpoint/2010/main" val="2918056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as we’ve heard in presentations throughout this workshop, the privacy risks for blended data are often greater than the comparable risks for the data sources on their own. </a:t>
            </a:r>
            <a:r>
              <a:rPr lang="en-US" sz="1200" dirty="0"/>
              <a:t>Blended data are a richer, more complete picture of the data subject than the original source files, and Linkable files “out in the wild” increase re-identification risk from attackers with access to those files.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F6A33367-C7DD-4070-8A8A-4A94FB71ED67}" type="slidenum">
              <a:rPr lang="en-US" smtClean="0"/>
              <a:t>15</a:t>
            </a:fld>
            <a:endParaRPr lang="en-US"/>
          </a:p>
        </p:txBody>
      </p:sp>
    </p:spTree>
    <p:extLst>
      <p:ext uri="{BB962C8B-B14F-4D97-AF65-F5344CB8AC3E}">
        <p14:creationId xmlns:p14="http://schemas.microsoft.com/office/powerpoint/2010/main" val="6478863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reuse and repurposing of data collected for one purpose calls into question the data subject’s privacy expectations. If privacy is contextual and transactional, then data sharing and re-use of these data for statistical purposes changes the context and alters the transaction (adding a potential cost, without a clear added benefit), and may change the data subjects’ expectations about proper or improper use of their personal information.</a:t>
            </a:r>
          </a:p>
        </p:txBody>
      </p:sp>
      <p:sp>
        <p:nvSpPr>
          <p:cNvPr id="4" name="Slide Number Placeholder 3"/>
          <p:cNvSpPr>
            <a:spLocks noGrp="1"/>
          </p:cNvSpPr>
          <p:nvPr>
            <p:ph type="sldNum" sz="quarter" idx="5"/>
          </p:nvPr>
        </p:nvSpPr>
        <p:spPr/>
        <p:txBody>
          <a:bodyPr/>
          <a:lstStyle/>
          <a:p>
            <a:fld id="{F6A33367-C7DD-4070-8A8A-4A94FB71ED67}" type="slidenum">
              <a:rPr lang="en-US" smtClean="0"/>
              <a:t>16</a:t>
            </a:fld>
            <a:endParaRPr lang="en-US"/>
          </a:p>
        </p:txBody>
      </p:sp>
    </p:spTree>
    <p:extLst>
      <p:ext uri="{BB962C8B-B14F-4D97-AF65-F5344CB8AC3E}">
        <p14:creationId xmlns:p14="http://schemas.microsoft.com/office/powerpoint/2010/main" val="690102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the typical model of informed consent for data sharing and record linkage, it problematic from a privacy standpoint insofar as it is often difficult to anticipate what the future statistical uses of the data may be…leading to vague or open-ended consent statements that do little to inform data subjects about the actual risks and benefits involved.</a:t>
            </a:r>
          </a:p>
        </p:txBody>
      </p:sp>
      <p:sp>
        <p:nvSpPr>
          <p:cNvPr id="4" name="Slide Number Placeholder 3"/>
          <p:cNvSpPr>
            <a:spLocks noGrp="1"/>
          </p:cNvSpPr>
          <p:nvPr>
            <p:ph type="sldNum" sz="quarter" idx="5"/>
          </p:nvPr>
        </p:nvSpPr>
        <p:spPr/>
        <p:txBody>
          <a:bodyPr/>
          <a:lstStyle/>
          <a:p>
            <a:fld id="{F6A33367-C7DD-4070-8A8A-4A94FB71ED67}" type="slidenum">
              <a:rPr lang="en-US" smtClean="0"/>
              <a:t>17</a:t>
            </a:fld>
            <a:endParaRPr lang="en-US"/>
          </a:p>
        </p:txBody>
      </p:sp>
    </p:spTree>
    <p:extLst>
      <p:ext uri="{BB962C8B-B14F-4D97-AF65-F5344CB8AC3E}">
        <p14:creationId xmlns:p14="http://schemas.microsoft.com/office/powerpoint/2010/main" val="335014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on the subject of the potential privacy risks and harms, quantifying privacy risk and harm is more challenging for blended data than for traditional statistical data collections. When the same data are held by multiple curators and used for different purposes, </a:t>
            </a:r>
            <a:r>
              <a:rPr lang="en-US" sz="1200" dirty="0"/>
              <a:t>Sequential data releases by each data curator are not (typically) coordinated</a:t>
            </a:r>
          </a:p>
          <a:p>
            <a:r>
              <a:rPr lang="en-US" sz="1200" dirty="0"/>
              <a:t>Hence, disclosure controls employed by the data curators may not be composable, undermining efforts to effectively assess and mitigate disclosure risk.</a:t>
            </a:r>
          </a:p>
          <a:p>
            <a:endParaRPr lang="en-US" dirty="0"/>
          </a:p>
        </p:txBody>
      </p:sp>
      <p:sp>
        <p:nvSpPr>
          <p:cNvPr id="4" name="Slide Number Placeholder 3"/>
          <p:cNvSpPr>
            <a:spLocks noGrp="1"/>
          </p:cNvSpPr>
          <p:nvPr>
            <p:ph type="sldNum" sz="quarter" idx="5"/>
          </p:nvPr>
        </p:nvSpPr>
        <p:spPr/>
        <p:txBody>
          <a:bodyPr/>
          <a:lstStyle/>
          <a:p>
            <a:fld id="{F6A33367-C7DD-4070-8A8A-4A94FB71ED67}" type="slidenum">
              <a:rPr lang="en-US" smtClean="0"/>
              <a:t>18</a:t>
            </a:fld>
            <a:endParaRPr lang="en-US"/>
          </a:p>
        </p:txBody>
      </p:sp>
    </p:spTree>
    <p:extLst>
      <p:ext uri="{BB962C8B-B14F-4D97-AF65-F5344CB8AC3E}">
        <p14:creationId xmlns:p14="http://schemas.microsoft.com/office/powerpoint/2010/main" val="746869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communicating privacy risks to inform principled benefit/harm calculations by data subjects is made more difficult by the fact that the general public is not well informed about the general risks of data sharing to support statistics.  While 88% of the public may be familiar with the idea of data breaches from hacking, only 36% have heard of “re-identification”  How can we effectively communicate our privacy protections if our audience doesn’t even understand the risk?  Now, this problem isn’t unique to blended data, but is more salient insofar as re-id risks of blended data may be higher due to the availability of component files elsewhere.</a:t>
            </a:r>
          </a:p>
        </p:txBody>
      </p:sp>
      <p:sp>
        <p:nvSpPr>
          <p:cNvPr id="4" name="Slide Number Placeholder 3"/>
          <p:cNvSpPr>
            <a:spLocks noGrp="1"/>
          </p:cNvSpPr>
          <p:nvPr>
            <p:ph type="sldNum" sz="quarter" idx="5"/>
          </p:nvPr>
        </p:nvSpPr>
        <p:spPr/>
        <p:txBody>
          <a:bodyPr/>
          <a:lstStyle/>
          <a:p>
            <a:fld id="{F6A33367-C7DD-4070-8A8A-4A94FB71ED67}" type="slidenum">
              <a:rPr lang="en-US" smtClean="0"/>
              <a:t>19</a:t>
            </a:fld>
            <a:endParaRPr lang="en-US"/>
          </a:p>
        </p:txBody>
      </p:sp>
    </p:spTree>
    <p:extLst>
      <p:ext uri="{BB962C8B-B14F-4D97-AF65-F5344CB8AC3E}">
        <p14:creationId xmlns:p14="http://schemas.microsoft.com/office/powerpoint/2010/main" val="2744104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can we do about it?  How can we incorporate some communications </a:t>
            </a:r>
            <a:r>
              <a:rPr lang="en-US"/>
              <a:t>best practices to </a:t>
            </a:r>
            <a:r>
              <a:rPr lang="en-US" dirty="0"/>
              <a:t>address these privacy challenges?  </a:t>
            </a:r>
          </a:p>
        </p:txBody>
      </p:sp>
      <p:sp>
        <p:nvSpPr>
          <p:cNvPr id="4" name="Slide Number Placeholder 3"/>
          <p:cNvSpPr>
            <a:spLocks noGrp="1"/>
          </p:cNvSpPr>
          <p:nvPr>
            <p:ph type="sldNum" sz="quarter" idx="5"/>
          </p:nvPr>
        </p:nvSpPr>
        <p:spPr/>
        <p:txBody>
          <a:bodyPr/>
          <a:lstStyle/>
          <a:p>
            <a:fld id="{F6A33367-C7DD-4070-8A8A-4A94FB71ED67}" type="slidenum">
              <a:rPr lang="en-US" smtClean="0"/>
              <a:t>20</a:t>
            </a:fld>
            <a:endParaRPr lang="en-US"/>
          </a:p>
        </p:txBody>
      </p:sp>
    </p:spTree>
    <p:extLst>
      <p:ext uri="{BB962C8B-B14F-4D97-AF65-F5344CB8AC3E}">
        <p14:creationId xmlns:p14="http://schemas.microsoft.com/office/powerpoint/2010/main" val="25091692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avoid the temptation to just throw everything into your notice and consent statements.  As the research on confidentiality assurances demonstrated, this may exacerbate rather than alleviate privacy concerns.  When data are being collected, be mindful of the underlying “transaction” that is taking place, and how the data subject might best incorporate the added risks and the potential benefits of statistical re-use of those data into their privacy calculus.</a:t>
            </a:r>
          </a:p>
        </p:txBody>
      </p:sp>
      <p:sp>
        <p:nvSpPr>
          <p:cNvPr id="4" name="Slide Number Placeholder 3"/>
          <p:cNvSpPr>
            <a:spLocks noGrp="1"/>
          </p:cNvSpPr>
          <p:nvPr>
            <p:ph type="sldNum" sz="quarter" idx="5"/>
          </p:nvPr>
        </p:nvSpPr>
        <p:spPr/>
        <p:txBody>
          <a:bodyPr/>
          <a:lstStyle/>
          <a:p>
            <a:fld id="{F6A33367-C7DD-4070-8A8A-4A94FB71ED67}" type="slidenum">
              <a:rPr lang="en-US" smtClean="0"/>
              <a:t>21</a:t>
            </a:fld>
            <a:endParaRPr lang="en-US"/>
          </a:p>
        </p:txBody>
      </p:sp>
    </p:spTree>
    <p:extLst>
      <p:ext uri="{BB962C8B-B14F-4D97-AF65-F5344CB8AC3E}">
        <p14:creationId xmlns:p14="http://schemas.microsoft.com/office/powerpoint/2010/main" val="2773306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maximum extent possible and consistent with the kind, timeliness, quality and scope of the statistics required, the [Census Bureau] shall acquire and use information available from [administrative records] instead of conducting direct inquiries.” 13 U.S.C. (6)(c)</a:t>
            </a:r>
          </a:p>
        </p:txBody>
      </p:sp>
      <p:sp>
        <p:nvSpPr>
          <p:cNvPr id="4" name="Slide Number Placeholder 3"/>
          <p:cNvSpPr>
            <a:spLocks noGrp="1"/>
          </p:cNvSpPr>
          <p:nvPr>
            <p:ph type="sldNum" sz="quarter" idx="5"/>
          </p:nvPr>
        </p:nvSpPr>
        <p:spPr/>
        <p:txBody>
          <a:bodyPr/>
          <a:lstStyle/>
          <a:p>
            <a:fld id="{F6A33367-C7DD-4070-8A8A-4A94FB71ED67}" type="slidenum">
              <a:rPr lang="en-US" smtClean="0"/>
              <a:t>4</a:t>
            </a:fld>
            <a:endParaRPr lang="en-US"/>
          </a:p>
        </p:txBody>
      </p:sp>
    </p:spTree>
    <p:extLst>
      <p:ext uri="{BB962C8B-B14F-4D97-AF65-F5344CB8AC3E}">
        <p14:creationId xmlns:p14="http://schemas.microsoft.com/office/powerpoint/2010/main" val="2995622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pay attention to the social and administrative contexts of the data subject at the point of collection, and to differences in privacy attitudes across demographic groups.  To the extent possible, tailor privacy messages to the diverse concerns of these groups, or to the unique collection contexts. </a:t>
            </a:r>
          </a:p>
        </p:txBody>
      </p:sp>
      <p:sp>
        <p:nvSpPr>
          <p:cNvPr id="4" name="Slide Number Placeholder 3"/>
          <p:cNvSpPr>
            <a:spLocks noGrp="1"/>
          </p:cNvSpPr>
          <p:nvPr>
            <p:ph type="sldNum" sz="quarter" idx="5"/>
          </p:nvPr>
        </p:nvSpPr>
        <p:spPr/>
        <p:txBody>
          <a:bodyPr/>
          <a:lstStyle/>
          <a:p>
            <a:fld id="{F6A33367-C7DD-4070-8A8A-4A94FB71ED67}" type="slidenum">
              <a:rPr lang="en-US" smtClean="0"/>
              <a:t>22</a:t>
            </a:fld>
            <a:endParaRPr lang="en-US"/>
          </a:p>
        </p:txBody>
      </p:sp>
    </p:spTree>
    <p:extLst>
      <p:ext uri="{BB962C8B-B14F-4D97-AF65-F5344CB8AC3E}">
        <p14:creationId xmlns:p14="http://schemas.microsoft.com/office/powerpoint/2010/main" val="3319325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one is a general comms strategy not unique to privacy or to blended data, but one that is especially valuable in this context is to use multi-layered communications strategies.  Not everyone cares about privacy, and the strength of individuals’ privacy attitudes, and their technical sophistication vary substantially. Consequently, provide simple, short, and easy-to-understand assurances to your general audiences, with supplementary information of increasing detail and technical sophistication on demand for those who want to dig deeper. </a:t>
            </a:r>
          </a:p>
        </p:txBody>
      </p:sp>
      <p:sp>
        <p:nvSpPr>
          <p:cNvPr id="4" name="Slide Number Placeholder 3"/>
          <p:cNvSpPr>
            <a:spLocks noGrp="1"/>
          </p:cNvSpPr>
          <p:nvPr>
            <p:ph type="sldNum" sz="quarter" idx="5"/>
          </p:nvPr>
        </p:nvSpPr>
        <p:spPr/>
        <p:txBody>
          <a:bodyPr/>
          <a:lstStyle/>
          <a:p>
            <a:fld id="{F6A33367-C7DD-4070-8A8A-4A94FB71ED67}" type="slidenum">
              <a:rPr lang="en-US" smtClean="0"/>
              <a:t>23</a:t>
            </a:fld>
            <a:endParaRPr lang="en-US"/>
          </a:p>
        </p:txBody>
      </p:sp>
    </p:spTree>
    <p:extLst>
      <p:ext uri="{BB962C8B-B14F-4D97-AF65-F5344CB8AC3E}">
        <p14:creationId xmlns:p14="http://schemas.microsoft.com/office/powerpoint/2010/main" val="1044707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and this is one that I can say from personal experience, is incredibly valuable:  Regularly engage with representatives of key stakeholder groups.  If you invest in </a:t>
            </a:r>
            <a:r>
              <a:rPr lang="en-US" sz="1200" dirty="0"/>
              <a:t>educating and engaging with trusted intermediaries and civil society groups, these groups can act as trusted voices to reassure their constituents about the anticipated benefits of participation and the privacy protections that are being used to safeguard their information.</a:t>
            </a:r>
          </a:p>
          <a:p>
            <a:endParaRPr lang="en-US" sz="1200" dirty="0"/>
          </a:p>
          <a:p>
            <a:r>
              <a:rPr lang="en-US" sz="1200" dirty="0"/>
              <a:t>Engaging with these groups can also alert you to audience-specific privacy concerns and changes in privacy attitudes over time.</a:t>
            </a:r>
          </a:p>
          <a:p>
            <a:endParaRPr lang="en-US" sz="1200" dirty="0"/>
          </a:p>
          <a:p>
            <a:endParaRPr lang="en-US" dirty="0"/>
          </a:p>
        </p:txBody>
      </p:sp>
      <p:sp>
        <p:nvSpPr>
          <p:cNvPr id="4" name="Slide Number Placeholder 3"/>
          <p:cNvSpPr>
            <a:spLocks noGrp="1"/>
          </p:cNvSpPr>
          <p:nvPr>
            <p:ph type="sldNum" sz="quarter" idx="5"/>
          </p:nvPr>
        </p:nvSpPr>
        <p:spPr/>
        <p:txBody>
          <a:bodyPr/>
          <a:lstStyle/>
          <a:p>
            <a:fld id="{F6A33367-C7DD-4070-8A8A-4A94FB71ED67}" type="slidenum">
              <a:rPr lang="en-US" smtClean="0"/>
              <a:t>24</a:t>
            </a:fld>
            <a:endParaRPr lang="en-US"/>
          </a:p>
        </p:txBody>
      </p:sp>
    </p:spTree>
    <p:extLst>
      <p:ext uri="{BB962C8B-B14F-4D97-AF65-F5344CB8AC3E}">
        <p14:creationId xmlns:p14="http://schemas.microsoft.com/office/powerpoint/2010/main" val="3219149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should also note that one of the best privacy tools in our arsenal is transparency itself. As I’ve mentioned, privacy attitudes are contextual, transactional, and ever evolving. In the absence of full information, people often assume the worst…and those assumptions can and do color people’s attitudes about the privacy of their data. Bringing the full scope of our data practices and privacy protections into the sunshine can help ensure that data subjects contextual and transactional attitudes about sharing their data are based on truth, not fear or speculation. </a:t>
            </a:r>
          </a:p>
          <a:p>
            <a:endParaRPr lang="en-US" dirty="0"/>
          </a:p>
          <a:p>
            <a:r>
              <a:rPr lang="en-US" dirty="0"/>
              <a:t>…but this transparency, as critical as it is, can also come with some of its own communications challenges.  We saw that, to a degree, on the first day of this workshop, with the AAJC analysis that Julia Lane discussed in her presentation. That report examined the potential implications of differential privacy on the 2020 Census redistricting data. </a:t>
            </a:r>
          </a:p>
          <a:p>
            <a:endParaRPr lang="en-US" dirty="0"/>
          </a:p>
          <a:p>
            <a:r>
              <a:rPr lang="en-US" dirty="0"/>
              <a:t>The Census Bureau has embraced transparency and stakeholder engagement throughout its initiative to develop an implement an effective differential privacy solution for protecting the 2020 census—as part of this effort, over the last four years we have released nine different sets of demonstration data to provide data users with opportunities to evaluate successive configurations of our disclosure avoidance system. The feedback we received led to system design and parameter changes that provided substantial improvements in accuracy for major use cases, including the redistricting use cases identified in the AAJC report.</a:t>
            </a:r>
          </a:p>
          <a:p>
            <a:endParaRPr lang="en-US" dirty="0"/>
          </a:p>
          <a:p>
            <a:r>
              <a:rPr lang="en-US" dirty="0"/>
              <a:t>The challenge here is that </a:t>
            </a:r>
            <a:r>
              <a:rPr lang="en-US" b="1" dirty="0"/>
              <a:t>ongoing</a:t>
            </a:r>
            <a:r>
              <a:rPr lang="en-US" dirty="0"/>
              <a:t> transparency, especially with regards to real time decision-making, research and development, or evolving work, is that information can soon become obsolete. In the case of the AAJC report, the data underlying the report were from an early set of demonstration data, released in November 2020. Subsequent sets of demonstration data, particularly the redistricting production settings demonstration data released in August 2021 </a:t>
            </a:r>
            <a:r>
              <a:rPr lang="en-US" dirty="0" err="1"/>
              <a:t>superceded</a:t>
            </a:r>
            <a:r>
              <a:rPr lang="en-US" dirty="0"/>
              <a:t> those data, and addressed many of the recommendations in the AAJC report.  </a:t>
            </a:r>
          </a:p>
          <a:p>
            <a:endParaRPr lang="en-US" dirty="0"/>
          </a:p>
          <a:p>
            <a:r>
              <a:rPr lang="en-US" dirty="0"/>
              <a:t>When embracing transparency in their statistical activities and </a:t>
            </a:r>
            <a:r>
              <a:rPr lang="en-US" dirty="0" err="1"/>
              <a:t>decisionmaking</a:t>
            </a:r>
            <a:r>
              <a:rPr lang="en-US" dirty="0"/>
              <a:t>, agencies should be prepared for public confusion or misinformation that may arise from outdated information. Strong and reliable communications channels are critical here, to keep key stakeholders updated on important changes and developments, as is a robust and stable online repository of information (both current and historic) that stakeholders can turn to when they may be in doubt about the currency of the information they are considering.</a:t>
            </a:r>
          </a:p>
        </p:txBody>
      </p:sp>
      <p:sp>
        <p:nvSpPr>
          <p:cNvPr id="4" name="Slide Number Placeholder 3"/>
          <p:cNvSpPr>
            <a:spLocks noGrp="1"/>
          </p:cNvSpPr>
          <p:nvPr>
            <p:ph type="sldNum" sz="quarter" idx="5"/>
          </p:nvPr>
        </p:nvSpPr>
        <p:spPr/>
        <p:txBody>
          <a:bodyPr/>
          <a:lstStyle/>
          <a:p>
            <a:fld id="{F6A33367-C7DD-4070-8A8A-4A94FB71ED67}" type="slidenum">
              <a:rPr lang="en-US" smtClean="0"/>
              <a:t>25</a:t>
            </a:fld>
            <a:endParaRPr lang="en-US"/>
          </a:p>
        </p:txBody>
      </p:sp>
    </p:spTree>
    <p:extLst>
      <p:ext uri="{BB962C8B-B14F-4D97-AF65-F5344CB8AC3E}">
        <p14:creationId xmlns:p14="http://schemas.microsoft.com/office/powerpoint/2010/main" val="1201971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as privacy attitudes of the general public, and of specific groups, change and evolve, it’s critical to keep your finger on the pulse of those attitudes.  Agencies should invest in strategies to track those evolving attitudes to inform future communications efforts.</a:t>
            </a:r>
          </a:p>
        </p:txBody>
      </p:sp>
      <p:sp>
        <p:nvSpPr>
          <p:cNvPr id="4" name="Slide Number Placeholder 3"/>
          <p:cNvSpPr>
            <a:spLocks noGrp="1"/>
          </p:cNvSpPr>
          <p:nvPr>
            <p:ph type="sldNum" sz="quarter" idx="5"/>
          </p:nvPr>
        </p:nvSpPr>
        <p:spPr/>
        <p:txBody>
          <a:bodyPr/>
          <a:lstStyle/>
          <a:p>
            <a:fld id="{F6A33367-C7DD-4070-8A8A-4A94FB71ED67}" type="slidenum">
              <a:rPr lang="en-US" smtClean="0"/>
              <a:t>26</a:t>
            </a:fld>
            <a:endParaRPr lang="en-US"/>
          </a:p>
        </p:txBody>
      </p:sp>
    </p:spTree>
    <p:extLst>
      <p:ext uri="{BB962C8B-B14F-4D97-AF65-F5344CB8AC3E}">
        <p14:creationId xmlns:p14="http://schemas.microsoft.com/office/powerpoint/2010/main" val="2395489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communicating about privacy is not easy, and the increasing use of blended data will only complicate this challenge. But, there are effective communications strategies that can assist. Be strategic about what you say and how you say it, pay attention to context, engage with trusted intermediaries, and be transparent. And, as public attitudes about privacy evolve, don’t assume that strategies that work today will necessarily work tomorrow.  Thank you. </a:t>
            </a:r>
          </a:p>
        </p:txBody>
      </p:sp>
      <p:sp>
        <p:nvSpPr>
          <p:cNvPr id="4" name="Slide Number Placeholder 3"/>
          <p:cNvSpPr>
            <a:spLocks noGrp="1"/>
          </p:cNvSpPr>
          <p:nvPr>
            <p:ph type="sldNum" sz="quarter" idx="5"/>
          </p:nvPr>
        </p:nvSpPr>
        <p:spPr/>
        <p:txBody>
          <a:bodyPr/>
          <a:lstStyle/>
          <a:p>
            <a:fld id="{F6A33367-C7DD-4070-8A8A-4A94FB71ED67}" type="slidenum">
              <a:rPr lang="en-US" smtClean="0"/>
              <a:t>27</a:t>
            </a:fld>
            <a:endParaRPr lang="en-US"/>
          </a:p>
        </p:txBody>
      </p:sp>
    </p:spTree>
    <p:extLst>
      <p:ext uri="{BB962C8B-B14F-4D97-AF65-F5344CB8AC3E}">
        <p14:creationId xmlns:p14="http://schemas.microsoft.com/office/powerpoint/2010/main" val="2476093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A33367-C7DD-4070-8A8A-4A94FB71ED67}" type="slidenum">
              <a:rPr lang="en-US" smtClean="0"/>
              <a:t>5</a:t>
            </a:fld>
            <a:endParaRPr lang="en-US"/>
          </a:p>
        </p:txBody>
      </p:sp>
    </p:spTree>
    <p:extLst>
      <p:ext uri="{BB962C8B-B14F-4D97-AF65-F5344CB8AC3E}">
        <p14:creationId xmlns:p14="http://schemas.microsoft.com/office/powerpoint/2010/main" val="2906217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A33367-C7DD-4070-8A8A-4A94FB71ED67}" type="slidenum">
              <a:rPr lang="en-US" smtClean="0"/>
              <a:t>6</a:t>
            </a:fld>
            <a:endParaRPr lang="en-US"/>
          </a:p>
        </p:txBody>
      </p:sp>
    </p:spTree>
    <p:extLst>
      <p:ext uri="{BB962C8B-B14F-4D97-AF65-F5344CB8AC3E}">
        <p14:creationId xmlns:p14="http://schemas.microsoft.com/office/powerpoint/2010/main" val="303741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Well, Survey participation, and consent for record linkage largely rely on voluntary participation, and research shows that privacy concerns directly affect that willingness.  The 2020 Census Barriers, Attitudes, and Motivators Study survey (or CBAMS for short) found that </a:t>
            </a:r>
            <a:r>
              <a:rPr lang="en-US" i="1" dirty="0"/>
              <a:t>53% of respondents were “somewhat,” “very,” or “extremely” concerned about the Census Bureau’s ability to protect the confidentiality of their data. And 49% thought the Census Bureau would share their information with other government agencies.</a:t>
            </a:r>
          </a:p>
          <a:p>
            <a:endParaRPr lang="en-US" dirty="0"/>
          </a:p>
        </p:txBody>
      </p:sp>
      <p:sp>
        <p:nvSpPr>
          <p:cNvPr id="4" name="Slide Number Placeholder 3"/>
          <p:cNvSpPr>
            <a:spLocks noGrp="1"/>
          </p:cNvSpPr>
          <p:nvPr>
            <p:ph type="sldNum" sz="quarter" idx="5"/>
          </p:nvPr>
        </p:nvSpPr>
        <p:spPr/>
        <p:txBody>
          <a:bodyPr/>
          <a:lstStyle/>
          <a:p>
            <a:fld id="{F6A33367-C7DD-4070-8A8A-4A94FB71ED67}" type="slidenum">
              <a:rPr lang="en-US" smtClean="0"/>
              <a:t>7</a:t>
            </a:fld>
            <a:endParaRPr lang="en-US"/>
          </a:p>
        </p:txBody>
      </p:sp>
    </p:spTree>
    <p:extLst>
      <p:ext uri="{BB962C8B-B14F-4D97-AF65-F5344CB8AC3E}">
        <p14:creationId xmlns:p14="http://schemas.microsoft.com/office/powerpoint/2010/main" val="4032545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those concerns about confidentiality and potential privacy harms are not evenly distributed across society…there are major differences in attitudes across demographic groups. The CBAMS study, for example, found that all racial and Hispanic-origin groups expressed greater concern about the confidentiality of their data and the potential for their information to be used against them than did non-Hispanic whites. </a:t>
            </a:r>
          </a:p>
        </p:txBody>
      </p:sp>
      <p:sp>
        <p:nvSpPr>
          <p:cNvPr id="4" name="Slide Number Placeholder 3"/>
          <p:cNvSpPr>
            <a:spLocks noGrp="1"/>
          </p:cNvSpPr>
          <p:nvPr>
            <p:ph type="sldNum" sz="quarter" idx="5"/>
          </p:nvPr>
        </p:nvSpPr>
        <p:spPr/>
        <p:txBody>
          <a:bodyPr/>
          <a:lstStyle/>
          <a:p>
            <a:fld id="{F6A33367-C7DD-4070-8A8A-4A94FB71ED67}" type="slidenum">
              <a:rPr lang="en-US" smtClean="0"/>
              <a:t>8</a:t>
            </a:fld>
            <a:endParaRPr lang="en-US"/>
          </a:p>
        </p:txBody>
      </p:sp>
    </p:spTree>
    <p:extLst>
      <p:ext uri="{BB962C8B-B14F-4D97-AF65-F5344CB8AC3E}">
        <p14:creationId xmlns:p14="http://schemas.microsoft.com/office/powerpoint/2010/main" val="1107878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Privacy is also inherently contextual.  People readily share information with their doctor that they would never discuss with a coworker….  And teenagers, often, perhaps erroneously labeled as unconcerned about privacy, may freely choose to share information with their peers on social media platforms that they would never tell their parents.  </a:t>
            </a:r>
          </a:p>
          <a:p>
            <a:endParaRPr lang="en-US" dirty="0"/>
          </a:p>
          <a:p>
            <a:r>
              <a:rPr lang="en-US" dirty="0"/>
              <a:t>When individuals volunteer their personal information, they do so within a specific social, institutional, or administrative context, and their expectations and concerns about privacy are directly shaped by those contexts. Transfer that same information to a different context and the same individual’s privacy attitudes may be totally different.   Helen </a:t>
            </a:r>
            <a:r>
              <a:rPr lang="en-US" dirty="0" err="1"/>
              <a:t>Nissenbaum</a:t>
            </a:r>
            <a:r>
              <a:rPr lang="en-US" dirty="0"/>
              <a:t> and other scholars of contextual privacy have studied this in depth.</a:t>
            </a:r>
          </a:p>
        </p:txBody>
      </p:sp>
      <p:sp>
        <p:nvSpPr>
          <p:cNvPr id="4" name="Slide Number Placeholder 3"/>
          <p:cNvSpPr>
            <a:spLocks noGrp="1"/>
          </p:cNvSpPr>
          <p:nvPr>
            <p:ph type="sldNum" sz="quarter" idx="5"/>
          </p:nvPr>
        </p:nvSpPr>
        <p:spPr/>
        <p:txBody>
          <a:bodyPr/>
          <a:lstStyle/>
          <a:p>
            <a:fld id="{F6A33367-C7DD-4070-8A8A-4A94FB71ED67}" type="slidenum">
              <a:rPr lang="en-US" smtClean="0"/>
              <a:t>9</a:t>
            </a:fld>
            <a:endParaRPr lang="en-US"/>
          </a:p>
        </p:txBody>
      </p:sp>
    </p:spTree>
    <p:extLst>
      <p:ext uri="{BB962C8B-B14F-4D97-AF65-F5344CB8AC3E}">
        <p14:creationId xmlns:p14="http://schemas.microsoft.com/office/powerpoint/2010/main" val="4125814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Much of the time, Privacy is also fundamentally transactional. People who strongly value their privacy often still voluntarily share their personal information even for minimal benefits in return…grocery store frequent shopper cards, “free” online apps and services, and “sign up for a discount code” deals are all just a few examples of this bartering of information for something tangible. The value gained in return for the information sharing may not be substantial…50 cents off a cheeseburger…but it is still tangible.  And that tangibility of return can greatly impact individuals’ privacy calculus.</a:t>
            </a:r>
          </a:p>
        </p:txBody>
      </p:sp>
      <p:sp>
        <p:nvSpPr>
          <p:cNvPr id="4" name="Slide Number Placeholder 3"/>
          <p:cNvSpPr>
            <a:spLocks noGrp="1"/>
          </p:cNvSpPr>
          <p:nvPr>
            <p:ph type="sldNum" sz="quarter" idx="5"/>
          </p:nvPr>
        </p:nvSpPr>
        <p:spPr/>
        <p:txBody>
          <a:bodyPr/>
          <a:lstStyle/>
          <a:p>
            <a:fld id="{F6A33367-C7DD-4070-8A8A-4A94FB71ED67}" type="slidenum">
              <a:rPr lang="en-US" smtClean="0"/>
              <a:t>10</a:t>
            </a:fld>
            <a:endParaRPr lang="en-US"/>
          </a:p>
        </p:txBody>
      </p:sp>
    </p:spTree>
    <p:extLst>
      <p:ext uri="{BB962C8B-B14F-4D97-AF65-F5344CB8AC3E}">
        <p14:creationId xmlns:p14="http://schemas.microsoft.com/office/powerpoint/2010/main" val="5881585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any privacy calculus, one would presumably weigh the benefits of providing personal information against the potential privacy harms. But privacy harms are often very abstract with unknown time horizons. As a result, privacy can be, in the words of Humphrey Taylor, a “landmine issue” people are often unaware that privacy is a serious issue until it blows up. – next slide</a:t>
            </a:r>
          </a:p>
        </p:txBody>
      </p:sp>
      <p:sp>
        <p:nvSpPr>
          <p:cNvPr id="4" name="Slide Number Placeholder 3"/>
          <p:cNvSpPr>
            <a:spLocks noGrp="1"/>
          </p:cNvSpPr>
          <p:nvPr>
            <p:ph type="sldNum" sz="quarter" idx="5"/>
          </p:nvPr>
        </p:nvSpPr>
        <p:spPr/>
        <p:txBody>
          <a:bodyPr/>
          <a:lstStyle/>
          <a:p>
            <a:fld id="{F6A33367-C7DD-4070-8A8A-4A94FB71ED67}" type="slidenum">
              <a:rPr lang="en-US" smtClean="0"/>
              <a:t>11</a:t>
            </a:fld>
            <a:endParaRPr lang="en-US"/>
          </a:p>
        </p:txBody>
      </p:sp>
    </p:spTree>
    <p:extLst>
      <p:ext uri="{BB962C8B-B14F-4D97-AF65-F5344CB8AC3E}">
        <p14:creationId xmlns:p14="http://schemas.microsoft.com/office/powerpoint/2010/main" val="1774773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4286397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1203020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125711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3835003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2438400" y="6319447"/>
            <a:ext cx="2743200" cy="365125"/>
          </a:xfrm>
          <a:prstGeom prst="rect">
            <a:avLst/>
          </a:prstGeom>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350106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2438400" y="6319447"/>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686677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2438400" y="6319447"/>
            <a:ext cx="2743200" cy="365125"/>
          </a:xfrm>
          <a:prstGeom prst="rect">
            <a:avLst/>
          </a:prstGeom>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59955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2438400" y="6319447"/>
            <a:ext cx="2743200" cy="365125"/>
          </a:xfrm>
          <a:prstGeom prst="rect">
            <a:avLst/>
          </a:prstGeom>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030695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2438400" y="6319447"/>
            <a:ext cx="2743200" cy="365125"/>
          </a:xfrm>
          <a:prstGeom prst="rect">
            <a:avLst/>
          </a:prstGeom>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2640345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2438400" y="6319447"/>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182912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2438400" y="6319447"/>
            <a:ext cx="2743200" cy="365125"/>
          </a:xfrm>
          <a:prstGeom prst="rect">
            <a:avLst/>
          </a:prstGeom>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C63ECC8-719A-498E-B101-491B6A35558E}" type="slidenum">
              <a:rPr lang="en-US" smtClean="0"/>
              <a:t>‹#›</a:t>
            </a:fld>
            <a:endParaRPr lang="en-US"/>
          </a:p>
        </p:txBody>
      </p:sp>
    </p:spTree>
    <p:extLst>
      <p:ext uri="{BB962C8B-B14F-4D97-AF65-F5344CB8AC3E}">
        <p14:creationId xmlns:p14="http://schemas.microsoft.com/office/powerpoint/2010/main" val="3194733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63ECC8-719A-498E-B101-491B6A35558E}" type="slidenum">
              <a:rPr lang="en-US" smtClean="0"/>
              <a:t>‹#›</a:t>
            </a:fld>
            <a:endParaRPr lang="en-US"/>
          </a:p>
        </p:txBody>
      </p:sp>
      <p:pic>
        <p:nvPicPr>
          <p:cNvPr id="8" name="Picture 7"/>
          <p:cNvPicPr>
            <a:picLocks noSelect="1"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5325" y="5796743"/>
            <a:ext cx="1810669" cy="1030313"/>
          </a:xfrm>
          <a:prstGeom prst="rect">
            <a:avLst/>
          </a:prstGeom>
        </p:spPr>
      </p:pic>
    </p:spTree>
    <p:extLst>
      <p:ext uri="{BB962C8B-B14F-4D97-AF65-F5344CB8AC3E}">
        <p14:creationId xmlns:p14="http://schemas.microsoft.com/office/powerpoint/2010/main" val="2338593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ovinfo.gov/content/pkg/CHRG-107hhrg72825/pdf/CHRG-107hhrg72825.pdf"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www.govinfo.gov/content/pkg/CHRG-107hhrg72825/pdf/CHRG-107hhrg72825.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www.govinfo.gov/content/pkg/CHRG-107hhrg72825/pdf/CHRG-107hhrg72825.pdf"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census.gov/content/dam/Census/library/working-papers/2008/adrm/rsm2008-04.pdf" TargetMode="External"/><Relationship Id="rId4" Type="http://schemas.openxmlformats.org/officeDocument/2006/relationships/hyperlink" Target="https://www.ssoar.info/ssoar/bitstream/handle/document/6971/ssoar-1992-singer_et_al-confidentiality_assurances_in_surveys_reassurance.pdf?sequence=1"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bigsurv.org/bigsurv20/uploads/25/82/Childs_BigSurv20_Paper_10.15.2020.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bipartisanpolicy.org/download/?file=/wp-content/uploads/2019/03/Full-Report-The-Promise-of-Evidence-Based-Policymaking-Report-of-the-Comission-on-Evidence-based-Policymaking.pdf"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law.cornell.edu/definitions/uscode.php?width=840&amp;height=800&amp;iframe=true&amp;def_id=44-USC-1419699195-1695188852&amp;term_occur=999&amp;term_src=title:44:chapter:35:subchapter:III:part:B:section:357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law.cornell.edu/definitions/uscode.php?width=840&amp;height=800&amp;iframe=true&amp;def_id=44-USC-1703763022-1695188846&amp;term_occur=999&amp;term_src=title:44:chapter:35:subchapter:III:part:B:section:3572" TargetMode="External"/><Relationship Id="rId4" Type="http://schemas.openxmlformats.org/officeDocument/2006/relationships/hyperlink" Target="https://www.law.cornell.edu/definitions/uscode.php?width=840&amp;height=800&amp;iframe=true&amp;def_id=44-USC-1763401593-1011246810&amp;term_occur=999&amp;term_src=title:44:chapter:35:subchapter:III:part:B:section:3572"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www.census.gov/programs-surveys/decennial-census/decade/2020/planning-management/plan/final-analysis/2020-report-cbams-study-survey.html"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www.census.gov/programs-surveys/decennial-census/decade/2020/planning-management/plan/final-analysis/2020-report-cbams-study-survey.html" TargetMode="Externa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123ED-F068-0086-605A-B98EE929110A}"/>
              </a:ext>
            </a:extLst>
          </p:cNvPr>
          <p:cNvSpPr>
            <a:spLocks noGrp="1"/>
          </p:cNvSpPr>
          <p:nvPr>
            <p:ph type="ctrTitle"/>
          </p:nvPr>
        </p:nvSpPr>
        <p:spPr>
          <a:xfrm>
            <a:off x="1524000" y="322263"/>
            <a:ext cx="9144000" cy="2387600"/>
          </a:xfrm>
        </p:spPr>
        <p:txBody>
          <a:bodyPr/>
          <a:lstStyle/>
          <a:p>
            <a:r>
              <a:rPr lang="en-US" dirty="0"/>
              <a:t>Privacy, Confidentiality, and Statistical Purposes</a:t>
            </a:r>
          </a:p>
        </p:txBody>
      </p:sp>
      <p:sp>
        <p:nvSpPr>
          <p:cNvPr id="3" name="Subtitle 2">
            <a:extLst>
              <a:ext uri="{FF2B5EF4-FFF2-40B4-BE49-F238E27FC236}">
                <a16:creationId xmlns:a16="http://schemas.microsoft.com/office/drawing/2014/main" id="{1A33DEE8-26E5-4EAE-EDDD-BC98473A2F20}"/>
              </a:ext>
            </a:extLst>
          </p:cNvPr>
          <p:cNvSpPr>
            <a:spLocks noGrp="1"/>
          </p:cNvSpPr>
          <p:nvPr>
            <p:ph type="subTitle" idx="1"/>
          </p:nvPr>
        </p:nvSpPr>
        <p:spPr>
          <a:xfrm>
            <a:off x="1524000" y="2801938"/>
            <a:ext cx="9144000" cy="1655762"/>
          </a:xfrm>
        </p:spPr>
        <p:txBody>
          <a:bodyPr>
            <a:normAutofit/>
          </a:bodyPr>
          <a:lstStyle/>
          <a:p>
            <a:r>
              <a:rPr lang="en-US" dirty="0"/>
              <a:t>Administrative Data Research Conference</a:t>
            </a:r>
          </a:p>
          <a:p>
            <a:endParaRPr lang="en-US" dirty="0"/>
          </a:p>
          <a:p>
            <a:r>
              <a:rPr lang="en-US" dirty="0"/>
              <a:t>June 25, 2025</a:t>
            </a:r>
          </a:p>
        </p:txBody>
      </p:sp>
      <p:sp>
        <p:nvSpPr>
          <p:cNvPr id="4" name="Slide Number Placeholder 3">
            <a:extLst>
              <a:ext uri="{FF2B5EF4-FFF2-40B4-BE49-F238E27FC236}">
                <a16:creationId xmlns:a16="http://schemas.microsoft.com/office/drawing/2014/main" id="{E7A4C68E-887D-BA7C-21B5-1EBCE1B2ACB8}"/>
              </a:ext>
            </a:extLst>
          </p:cNvPr>
          <p:cNvSpPr>
            <a:spLocks noGrp="1"/>
          </p:cNvSpPr>
          <p:nvPr>
            <p:ph type="sldNum" sz="quarter" idx="12"/>
          </p:nvPr>
        </p:nvSpPr>
        <p:spPr/>
        <p:txBody>
          <a:bodyPr/>
          <a:lstStyle/>
          <a:p>
            <a:fld id="{FC63ECC8-719A-498E-B101-491B6A35558E}" type="slidenum">
              <a:rPr lang="en-US" smtClean="0"/>
              <a:t>1</a:t>
            </a:fld>
            <a:endParaRPr lang="en-US"/>
          </a:p>
        </p:txBody>
      </p:sp>
      <p:sp>
        <p:nvSpPr>
          <p:cNvPr id="5" name="TextBox 4">
            <a:extLst>
              <a:ext uri="{FF2B5EF4-FFF2-40B4-BE49-F238E27FC236}">
                <a16:creationId xmlns:a16="http://schemas.microsoft.com/office/drawing/2014/main" id="{720616FA-AA98-EFAF-63C2-8C7FCCED4396}"/>
              </a:ext>
            </a:extLst>
          </p:cNvPr>
          <p:cNvSpPr txBox="1"/>
          <p:nvPr/>
        </p:nvSpPr>
        <p:spPr>
          <a:xfrm>
            <a:off x="330200" y="4831665"/>
            <a:ext cx="4572000" cy="923330"/>
          </a:xfrm>
          <a:prstGeom prst="rect">
            <a:avLst/>
          </a:prstGeom>
          <a:noFill/>
        </p:spPr>
        <p:txBody>
          <a:bodyPr wrap="square" rtlCol="0">
            <a:spAutoFit/>
          </a:bodyPr>
          <a:lstStyle/>
          <a:p>
            <a:r>
              <a:rPr lang="en-US" b="1" dirty="0"/>
              <a:t>Michael Hawes</a:t>
            </a:r>
          </a:p>
          <a:p>
            <a:r>
              <a:rPr lang="en-US" dirty="0"/>
              <a:t>Senior Statistician for Scientific Communication</a:t>
            </a:r>
          </a:p>
          <a:p>
            <a:r>
              <a:rPr lang="en-US" dirty="0"/>
              <a:t>U.S. Census Bureau</a:t>
            </a:r>
          </a:p>
        </p:txBody>
      </p:sp>
      <p:sp>
        <p:nvSpPr>
          <p:cNvPr id="6" name="TextBox 5">
            <a:extLst>
              <a:ext uri="{FF2B5EF4-FFF2-40B4-BE49-F238E27FC236}">
                <a16:creationId xmlns:a16="http://schemas.microsoft.com/office/drawing/2014/main" id="{21FA7A1B-B91A-185C-9DDC-B46E8188876C}"/>
              </a:ext>
            </a:extLst>
          </p:cNvPr>
          <p:cNvSpPr txBox="1"/>
          <p:nvPr/>
        </p:nvSpPr>
        <p:spPr>
          <a:xfrm>
            <a:off x="2667000" y="6056282"/>
            <a:ext cx="6858000" cy="523220"/>
          </a:xfrm>
          <a:prstGeom prst="rect">
            <a:avLst/>
          </a:prstGeom>
          <a:solidFill>
            <a:schemeClr val="accent4">
              <a:lumMod val="20000"/>
              <a:lumOff val="80000"/>
            </a:schemeClr>
          </a:solidFill>
          <a:ln>
            <a:solidFill>
              <a:schemeClr val="tx1"/>
            </a:solidFill>
          </a:ln>
        </p:spPr>
        <p:txBody>
          <a:bodyPr wrap="square" rtlCol="0">
            <a:spAutoFit/>
          </a:bodyPr>
          <a:lstStyle/>
          <a:p>
            <a:pPr algn="ctr"/>
            <a:r>
              <a:rPr lang="en-US" sz="1400" dirty="0"/>
              <a:t>Any viewpoints or opinion’s expressed are the presenter’s own and do not represent the viewpoints or opinions of the U.S. Census Bureau</a:t>
            </a:r>
          </a:p>
        </p:txBody>
      </p:sp>
    </p:spTree>
    <p:extLst>
      <p:ext uri="{BB962C8B-B14F-4D97-AF65-F5344CB8AC3E}">
        <p14:creationId xmlns:p14="http://schemas.microsoft.com/office/powerpoint/2010/main" val="4683036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793662" y="386930"/>
            <a:ext cx="10066122" cy="1298448"/>
          </a:xfrm>
        </p:spPr>
        <p:txBody>
          <a:bodyPr anchor="b">
            <a:normAutofit/>
          </a:bodyPr>
          <a:lstStyle/>
          <a:p>
            <a:r>
              <a:rPr lang="en-US" sz="4800" dirty="0"/>
              <a:t>Privacy attitudes are transactional</a:t>
            </a:r>
          </a:p>
        </p:txBody>
      </p:sp>
      <p:sp>
        <p:nvSpPr>
          <p:cNvPr id="26" name="Rectangle 1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ontent Placeholder 9">
            <a:extLst>
              <a:ext uri="{FF2B5EF4-FFF2-40B4-BE49-F238E27FC236}">
                <a16:creationId xmlns:a16="http://schemas.microsoft.com/office/drawing/2014/main" id="{AD89206A-B73C-188D-DB4F-1F94106D8FBD}"/>
              </a:ext>
            </a:extLst>
          </p:cNvPr>
          <p:cNvSpPr>
            <a:spLocks noGrp="1"/>
          </p:cNvSpPr>
          <p:nvPr>
            <p:ph idx="1"/>
          </p:nvPr>
        </p:nvSpPr>
        <p:spPr>
          <a:xfrm>
            <a:off x="793660" y="2599509"/>
            <a:ext cx="4620953" cy="3639450"/>
          </a:xfrm>
        </p:spPr>
        <p:txBody>
          <a:bodyPr anchor="ctr">
            <a:normAutofit/>
          </a:bodyPr>
          <a:lstStyle/>
          <a:p>
            <a:pPr marL="0" indent="0">
              <a:buNone/>
            </a:pPr>
            <a:r>
              <a:rPr lang="en-US" sz="2000" dirty="0"/>
              <a:t>Fears about privacy </a:t>
            </a:r>
            <a:r>
              <a:rPr lang="en-US" sz="2000" i="1" dirty="0"/>
              <a:t>“…do not translate into a universal yearning for anonymity. In fact, almost two-thirds of [survey respondents] are comfortable with disclosing information under the terms of the basic Information Age bargain: ‘</a:t>
            </a:r>
            <a:r>
              <a:rPr lang="en-US" sz="2000" b="1" i="1" dirty="0"/>
              <a:t>I give you a piece of information about me in return for something of value from you</a:t>
            </a:r>
            <a:r>
              <a:rPr lang="en-US" sz="2000" i="1" dirty="0"/>
              <a:t>.’”</a:t>
            </a:r>
          </a:p>
          <a:p>
            <a:pPr marL="0" indent="0">
              <a:buNone/>
            </a:pPr>
            <a:r>
              <a:rPr lang="en-US" sz="1600" i="1" dirty="0"/>
              <a:t>-</a:t>
            </a:r>
            <a:r>
              <a:rPr lang="en-US" sz="1600" i="1" dirty="0">
                <a:hlinkClick r:id="rId3"/>
              </a:rPr>
              <a:t>Lee Rainie, Pew Internet &amp; American Life Project</a:t>
            </a:r>
            <a:endParaRPr lang="en-US" sz="2000" i="1" dirty="0"/>
          </a:p>
        </p:txBody>
      </p:sp>
      <p:pic>
        <p:nvPicPr>
          <p:cNvPr id="6" name="Content Placeholder 5" descr="Businessmen shaking hands">
            <a:extLst>
              <a:ext uri="{FF2B5EF4-FFF2-40B4-BE49-F238E27FC236}">
                <a16:creationId xmlns:a16="http://schemas.microsoft.com/office/drawing/2014/main" id="{E15FC1F9-8481-D810-05CD-180C7051E2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11532" y="2622472"/>
            <a:ext cx="5150277" cy="3437810"/>
          </a:xfrm>
          <a:prstGeom prst="rect">
            <a:avLst/>
          </a:prstGeom>
        </p:spPr>
      </p:pic>
      <p:sp>
        <p:nvSpPr>
          <p:cNvPr id="29" name="Rectangle 1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492240"/>
            <a:ext cx="2743200" cy="365125"/>
          </a:xfrm>
        </p:spPr>
        <p:txBody>
          <a:bodyPr>
            <a:normAutofit/>
          </a:bodyPr>
          <a:lstStyle/>
          <a:p>
            <a:pPr>
              <a:spcAft>
                <a:spcPts val="600"/>
              </a:spcAft>
            </a:pPr>
            <a:fld id="{FC63ECC8-719A-498E-B101-491B6A35558E}" type="slidenum">
              <a:rPr lang="en-US" smtClean="0"/>
              <a:pPr>
                <a:spcAft>
                  <a:spcPts val="600"/>
                </a:spcAft>
              </a:pPr>
              <a:t>10</a:t>
            </a:fld>
            <a:endParaRPr lang="en-US"/>
          </a:p>
        </p:txBody>
      </p:sp>
    </p:spTree>
    <p:extLst>
      <p:ext uri="{BB962C8B-B14F-4D97-AF65-F5344CB8AC3E}">
        <p14:creationId xmlns:p14="http://schemas.microsoft.com/office/powerpoint/2010/main" val="3531930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Business man pulling a block from Jenga tower">
            <a:extLst>
              <a:ext uri="{FF2B5EF4-FFF2-40B4-BE49-F238E27FC236}">
                <a16:creationId xmlns:a16="http://schemas.microsoft.com/office/drawing/2014/main" id="{D34FA37A-E057-FAAC-61E8-681E51801F26}"/>
              </a:ext>
            </a:extLst>
          </p:cNvPr>
          <p:cNvPicPr>
            <a:picLocks noChangeAspect="1"/>
          </p:cNvPicPr>
          <p:nvPr/>
        </p:nvPicPr>
        <p:blipFill rotWithShape="1">
          <a:blip r:embed="rId3">
            <a:extLst>
              <a:ext uri="{28A0092B-C50C-407E-A947-70E740481C1C}">
                <a14:useLocalDpi xmlns:a14="http://schemas.microsoft.com/office/drawing/2010/main" val="0"/>
              </a:ext>
            </a:extLst>
          </a:blip>
          <a:srcRect l="5884" r="-1" b="-1"/>
          <a:stretch/>
        </p:blipFill>
        <p:spPr>
          <a:xfrm>
            <a:off x="2522356" y="10"/>
            <a:ext cx="9669642" cy="6857990"/>
          </a:xfrm>
          <a:prstGeom prst="rect">
            <a:avLst/>
          </a:prstGeom>
        </p:spPr>
      </p:pic>
      <p:sp>
        <p:nvSpPr>
          <p:cNvPr id="36" name="Rectangle 3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838200" y="365125"/>
            <a:ext cx="3822189" cy="1899912"/>
          </a:xfrm>
        </p:spPr>
        <p:txBody>
          <a:bodyPr>
            <a:normAutofit/>
          </a:bodyPr>
          <a:lstStyle/>
          <a:p>
            <a:r>
              <a:rPr lang="en-US" sz="4000" dirty="0"/>
              <a:t>Privacy attitudes are difficult to anticipate</a:t>
            </a:r>
          </a:p>
        </p:txBody>
      </p:sp>
      <p:sp>
        <p:nvSpPr>
          <p:cNvPr id="28" name="Content Placeholder 9">
            <a:extLst>
              <a:ext uri="{FF2B5EF4-FFF2-40B4-BE49-F238E27FC236}">
                <a16:creationId xmlns:a16="http://schemas.microsoft.com/office/drawing/2014/main" id="{AD89206A-B73C-188D-DB4F-1F94106D8FBD}"/>
              </a:ext>
            </a:extLst>
          </p:cNvPr>
          <p:cNvSpPr>
            <a:spLocks noGrp="1"/>
          </p:cNvSpPr>
          <p:nvPr>
            <p:ph idx="1"/>
          </p:nvPr>
        </p:nvSpPr>
        <p:spPr>
          <a:xfrm>
            <a:off x="838200" y="2434201"/>
            <a:ext cx="3822189" cy="3742762"/>
          </a:xfrm>
        </p:spPr>
        <p:txBody>
          <a:bodyPr>
            <a:normAutofit lnSpcReduction="10000"/>
          </a:bodyPr>
          <a:lstStyle/>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“…privacy [is] a ‘landmine issue’ because it is something which may blow up in the faces of people who are not expecting it. They are not aware that it is there as an issue until it blows up. </a:t>
            </a:r>
          </a:p>
          <a:p>
            <a:pPr marL="0" indent="0">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When we ask people to tell us what issues are important to them spontaneously, they very rarely mention privacy. It is not usually a top-of-the-mind issue. But whenever we ask people about the importance of privacy, they almost invariably tell us that it is important or very important.”</a:t>
            </a:r>
          </a:p>
          <a:p>
            <a:pPr marL="0" indent="0">
              <a:buNone/>
            </a:pPr>
            <a:r>
              <a:rPr lang="en-US" sz="1700" i="1" dirty="0"/>
              <a:t>-</a:t>
            </a:r>
            <a:r>
              <a:rPr lang="en-US" sz="1700" i="1" dirty="0">
                <a:hlinkClick r:id="rId4"/>
              </a:rPr>
              <a:t>Humphrey Taylor, The Harris Poll</a:t>
            </a:r>
            <a:endParaRPr lang="en-US" sz="1700" i="1" dirty="0"/>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356350"/>
            <a:ext cx="2743200" cy="365125"/>
          </a:xfrm>
        </p:spPr>
        <p:txBody>
          <a:bodyPr>
            <a:normAutofit/>
          </a:bodyPr>
          <a:lstStyle/>
          <a:p>
            <a:pPr>
              <a:spcAft>
                <a:spcPts val="600"/>
              </a:spcAft>
            </a:pPr>
            <a:fld id="{FC63ECC8-719A-498E-B101-491B6A35558E}" type="slidenum">
              <a:rPr lang="en-US">
                <a:solidFill>
                  <a:srgbClr val="FFFFFF"/>
                </a:solidFill>
              </a:rPr>
              <a:pPr>
                <a:spcAft>
                  <a:spcPts val="600"/>
                </a:spcAft>
              </a:pPr>
              <a:t>11</a:t>
            </a:fld>
            <a:endParaRPr lang="en-US">
              <a:solidFill>
                <a:srgbClr val="FFFFFF"/>
              </a:solidFill>
            </a:endParaRPr>
          </a:p>
        </p:txBody>
      </p:sp>
    </p:spTree>
    <p:extLst>
      <p:ext uri="{BB962C8B-B14F-4D97-AF65-F5344CB8AC3E}">
        <p14:creationId xmlns:p14="http://schemas.microsoft.com/office/powerpoint/2010/main" val="2965745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ooden spoon with pink and white bath salt crystals overflowing onto wood surface">
            <a:extLst>
              <a:ext uri="{FF2B5EF4-FFF2-40B4-BE49-F238E27FC236}">
                <a16:creationId xmlns:a16="http://schemas.microsoft.com/office/drawing/2014/main" id="{DE910450-51AF-6B52-1607-0A5BAE617F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7648" b="2"/>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7531610" y="365125"/>
            <a:ext cx="3822189" cy="1899912"/>
          </a:xfrm>
        </p:spPr>
        <p:txBody>
          <a:bodyPr>
            <a:normAutofit/>
          </a:bodyPr>
          <a:lstStyle/>
          <a:p>
            <a:r>
              <a:rPr lang="en-US" sz="4000"/>
              <a:t>Privacy attitudes change over time</a:t>
            </a:r>
          </a:p>
        </p:txBody>
      </p:sp>
      <p:sp>
        <p:nvSpPr>
          <p:cNvPr id="3" name="Content Placeholder 2">
            <a:extLst>
              <a:ext uri="{FF2B5EF4-FFF2-40B4-BE49-F238E27FC236}">
                <a16:creationId xmlns:a16="http://schemas.microsoft.com/office/drawing/2014/main" id="{99ED19F1-6CBE-E3F6-D2C7-F00429A20D21}"/>
              </a:ext>
            </a:extLst>
          </p:cNvPr>
          <p:cNvSpPr>
            <a:spLocks noGrp="1"/>
          </p:cNvSpPr>
          <p:nvPr>
            <p:ph idx="1"/>
          </p:nvPr>
        </p:nvSpPr>
        <p:spPr>
          <a:xfrm>
            <a:off x="6878972" y="2903985"/>
            <a:ext cx="5406005" cy="3742762"/>
          </a:xfrm>
        </p:spPr>
        <p:txBody>
          <a:bodyPr>
            <a:normAutofit/>
          </a:bodyPr>
          <a:lstStyle/>
          <a:p>
            <a:pPr marL="0" indent="0" algn="ctr">
              <a:buNone/>
            </a:pPr>
            <a:r>
              <a:rPr lang="en-US" sz="2000" dirty="0">
                <a:solidFill>
                  <a:srgbClr val="C00000"/>
                </a:solidFill>
              </a:rPr>
              <a:t>Take everything I’ve just said </a:t>
            </a:r>
            <a:br>
              <a:rPr lang="en-US" sz="2000" dirty="0">
                <a:solidFill>
                  <a:srgbClr val="C00000"/>
                </a:solidFill>
              </a:rPr>
            </a:br>
            <a:r>
              <a:rPr lang="en-US" sz="2000" dirty="0">
                <a:solidFill>
                  <a:srgbClr val="C00000"/>
                </a:solidFill>
              </a:rPr>
              <a:t>with a big grain of salt!</a:t>
            </a:r>
          </a:p>
          <a:p>
            <a:pPr marL="0" indent="0">
              <a:buNone/>
            </a:pPr>
            <a:endParaRPr lang="en-US" sz="2000" dirty="0"/>
          </a:p>
          <a:p>
            <a:pPr marL="0" indent="0">
              <a:buNone/>
            </a:pPr>
            <a:endParaRPr lang="en-US" sz="2000" dirty="0"/>
          </a:p>
          <a:p>
            <a:pPr marL="0" indent="0" algn="ctr">
              <a:buNone/>
            </a:pPr>
            <a:r>
              <a:rPr lang="en-US" sz="2000" i="1" dirty="0">
                <a:latin typeface="Calibri" panose="020F0502020204030204" pitchFamily="34" charset="0"/>
                <a:cs typeface="Times New Roman" panose="02020603050405020304" pitchFamily="18" charset="0"/>
              </a:rPr>
              <a:t>“…p</a:t>
            </a:r>
            <a:r>
              <a:rPr lang="en-US" sz="2000" i="1" dirty="0">
                <a:effectLst/>
                <a:latin typeface="Calibri" panose="020F0502020204030204" pitchFamily="34" charset="0"/>
                <a:ea typeface="Calibri" panose="020F0502020204030204" pitchFamily="34" charset="0"/>
                <a:cs typeface="Times New Roman" panose="02020603050405020304" pitchFamily="18" charset="0"/>
              </a:rPr>
              <a:t>ublic opinion on privacy issues is not stable, </a:t>
            </a:r>
            <a:br>
              <a:rPr lang="en-US" sz="2000" i="1" dirty="0">
                <a:effectLst/>
                <a:latin typeface="Calibri" panose="020F0502020204030204" pitchFamily="34" charset="0"/>
                <a:ea typeface="Calibri" panose="020F0502020204030204" pitchFamily="34" charset="0"/>
                <a:cs typeface="Times New Roman" panose="02020603050405020304" pitchFamily="18" charset="0"/>
              </a:rPr>
            </a:br>
            <a:r>
              <a:rPr lang="en-US" sz="2000" i="1" dirty="0">
                <a:effectLst/>
                <a:latin typeface="Calibri" panose="020F0502020204030204" pitchFamily="34" charset="0"/>
                <a:ea typeface="Calibri" panose="020F0502020204030204" pitchFamily="34" charset="0"/>
                <a:cs typeface="Times New Roman" panose="02020603050405020304" pitchFamily="18" charset="0"/>
              </a:rPr>
              <a:t>it changes, and will continue to change”</a:t>
            </a:r>
          </a:p>
          <a:p>
            <a:pPr marL="0" indent="0" algn="ctr">
              <a:buNone/>
            </a:pPr>
            <a:r>
              <a:rPr lang="en-US" sz="2000" i="1" dirty="0"/>
              <a:t>-</a:t>
            </a:r>
            <a:r>
              <a:rPr lang="en-US" sz="2000" i="1" dirty="0">
                <a:hlinkClick r:id="rId4"/>
              </a:rPr>
              <a:t>Humphrey Taylor, The Harris Poll</a:t>
            </a:r>
            <a:endParaRPr lang="en-US" sz="2000" i="1" dirty="0"/>
          </a:p>
          <a:p>
            <a:pPr marL="0" indent="0">
              <a:buNone/>
            </a:pPr>
            <a:endParaRPr lang="en-US" sz="2000" dirty="0"/>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356350"/>
            <a:ext cx="2743200" cy="365125"/>
          </a:xfrm>
        </p:spPr>
        <p:txBody>
          <a:bodyPr>
            <a:normAutofit/>
          </a:bodyPr>
          <a:lstStyle/>
          <a:p>
            <a:pPr>
              <a:spcAft>
                <a:spcPts val="600"/>
              </a:spcAft>
            </a:pPr>
            <a:fld id="{FC63ECC8-719A-498E-B101-491B6A35558E}" type="slidenum">
              <a:rPr lang="en-US" smtClean="0"/>
              <a:pPr>
                <a:spcAft>
                  <a:spcPts val="600"/>
                </a:spcAft>
              </a:pPr>
              <a:t>12</a:t>
            </a:fld>
            <a:endParaRPr lang="en-US"/>
          </a:p>
        </p:txBody>
      </p:sp>
    </p:spTree>
    <p:extLst>
      <p:ext uri="{BB962C8B-B14F-4D97-AF65-F5344CB8AC3E}">
        <p14:creationId xmlns:p14="http://schemas.microsoft.com/office/powerpoint/2010/main" val="4186873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250C39F-3F6C-4D53-86D2-7BC6B2FF60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Exclamation mark on a yellow background">
            <a:extLst>
              <a:ext uri="{FF2B5EF4-FFF2-40B4-BE49-F238E27FC236}">
                <a16:creationId xmlns:a16="http://schemas.microsoft.com/office/drawing/2014/main" id="{D11F0C57-BFE6-3944-D457-F2BB65FD70ED}"/>
              </a:ext>
            </a:extLst>
          </p:cNvPr>
          <p:cNvPicPr>
            <a:picLocks noChangeAspect="1"/>
          </p:cNvPicPr>
          <p:nvPr/>
        </p:nvPicPr>
        <p:blipFill rotWithShape="1">
          <a:blip r:embed="rId3">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13" name="Rectangle 12">
            <a:extLst>
              <a:ext uri="{FF2B5EF4-FFF2-40B4-BE49-F238E27FC236}">
                <a16:creationId xmlns:a16="http://schemas.microsoft.com/office/drawing/2014/main" id="{70A48D59-8581-41F7-B529-F4617FE07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46000">
                <a:schemeClr val="tx1">
                  <a:lumMod val="95000"/>
                  <a:lumOff val="5000"/>
                </a:schemeClr>
              </a:gs>
              <a:gs pos="90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1104899" y="679211"/>
            <a:ext cx="6034809" cy="1466455"/>
          </a:xfrm>
        </p:spPr>
        <p:txBody>
          <a:bodyPr anchor="b">
            <a:normAutofit/>
          </a:bodyPr>
          <a:lstStyle/>
          <a:p>
            <a:r>
              <a:rPr lang="en-US" sz="3100" dirty="0">
                <a:solidFill>
                  <a:schemeClr val="bg1"/>
                </a:solidFill>
              </a:rPr>
              <a:t>Messaging about data protections may hurt rather than help</a:t>
            </a:r>
          </a:p>
        </p:txBody>
      </p:sp>
      <p:sp>
        <p:nvSpPr>
          <p:cNvPr id="3" name="Content Placeholder 2">
            <a:extLst>
              <a:ext uri="{FF2B5EF4-FFF2-40B4-BE49-F238E27FC236}">
                <a16:creationId xmlns:a16="http://schemas.microsoft.com/office/drawing/2014/main" id="{99ED19F1-6CBE-E3F6-D2C7-F00429A20D21}"/>
              </a:ext>
            </a:extLst>
          </p:cNvPr>
          <p:cNvSpPr>
            <a:spLocks noGrp="1"/>
          </p:cNvSpPr>
          <p:nvPr>
            <p:ph idx="1"/>
          </p:nvPr>
        </p:nvSpPr>
        <p:spPr>
          <a:xfrm>
            <a:off x="1104900" y="2260849"/>
            <a:ext cx="5702300" cy="3576211"/>
          </a:xfrm>
        </p:spPr>
        <p:txBody>
          <a:bodyPr>
            <a:normAutofit lnSpcReduction="10000"/>
          </a:bodyPr>
          <a:lstStyle/>
          <a:p>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“…respondents will extract information about the nature of a survey from the confidentiality assurances given to them. If these assurances are very elaborate, respondents are likely to infer that the survey is sensitive and that they will be asked a number of questions that may be unpleasant, embarrassing, or incriminating.” -</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4"/>
              </a:rPr>
              <a:t>Singer, </a:t>
            </a:r>
            <a:r>
              <a:rPr lang="en-US" sz="1800" dirty="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4"/>
              </a:rPr>
              <a:t>Hippler</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4"/>
              </a:rPr>
              <a:t>, and Schwarz (1992)</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hlinkClick r:id="rId5"/>
              </a:rPr>
              <a:t>Landreth, Gerber, and DeMaio (2008)</a:t>
            </a:r>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also note:</a:t>
            </a:r>
          </a:p>
          <a:p>
            <a:r>
              <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Messaging about “confidentiality,” “statistical purposes,” and linkage to administrative records is often misunderstood, or seen as vague or open-ended</a:t>
            </a:r>
          </a:p>
          <a:p>
            <a:r>
              <a:rPr lang="en-US" sz="1800" dirty="0">
                <a:solidFill>
                  <a:schemeClr val="bg1"/>
                </a:solidFill>
                <a:latin typeface="Calibri" panose="020F0502020204030204" pitchFamily="34" charset="0"/>
                <a:ea typeface="Calibri" panose="020F0502020204030204" pitchFamily="34" charset="0"/>
                <a:cs typeface="Times New Roman" panose="02020603050405020304" pitchFamily="18" charset="0"/>
              </a:rPr>
              <a:t>Messaging about legal protections and penalties for unauthorized disclosure was variously interpreted as “legalese,” the “fine print,” or “over the top” </a:t>
            </a:r>
            <a:endParaRPr lang="en-US"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9303026" y="6356350"/>
            <a:ext cx="2050774" cy="365125"/>
          </a:xfrm>
        </p:spPr>
        <p:txBody>
          <a:bodyPr>
            <a:normAutofit/>
          </a:bodyPr>
          <a:lstStyle/>
          <a:p>
            <a:pPr>
              <a:spcAft>
                <a:spcPts val="600"/>
              </a:spcAft>
            </a:pPr>
            <a:fld id="{FC63ECC8-719A-498E-B101-491B6A35558E}" type="slidenum">
              <a:rPr lang="en-US">
                <a:solidFill>
                  <a:srgbClr val="FFFFFF"/>
                </a:solidFill>
              </a:rPr>
              <a:pPr>
                <a:spcAft>
                  <a:spcPts val="600"/>
                </a:spcAft>
              </a:pPr>
              <a:t>13</a:t>
            </a:fld>
            <a:endParaRPr lang="en-US">
              <a:solidFill>
                <a:srgbClr val="FFFFFF"/>
              </a:solidFill>
            </a:endParaRPr>
          </a:p>
        </p:txBody>
      </p:sp>
      <p:sp>
        <p:nvSpPr>
          <p:cNvPr id="15" name="Rectangle 14">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6176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1329766" y="1146412"/>
            <a:ext cx="9014348" cy="2402006"/>
          </a:xfrm>
        </p:spPr>
        <p:txBody>
          <a:bodyPr vert="horz" lIns="91440" tIns="45720" rIns="91440" bIns="45720" rtlCol="0" anchor="b">
            <a:normAutofit/>
          </a:bodyPr>
          <a:lstStyle/>
          <a:p>
            <a:r>
              <a:rPr lang="en-US" sz="4800" kern="1200" dirty="0">
                <a:solidFill>
                  <a:schemeClr val="tx1"/>
                </a:solidFill>
                <a:latin typeface="+mj-lt"/>
                <a:ea typeface="+mj-ea"/>
                <a:cs typeface="+mj-cs"/>
              </a:rPr>
              <a:t>What does this mean in the context of blended data?</a:t>
            </a:r>
          </a:p>
        </p:txBody>
      </p:sp>
      <p:sp>
        <p:nvSpPr>
          <p:cNvPr id="11" name="Rectangle 1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11704320" y="6446837"/>
            <a:ext cx="448056" cy="365125"/>
          </a:xfrm>
        </p:spPr>
        <p:txBody>
          <a:bodyPr vert="horz" lIns="91440" tIns="45720" rIns="91440" bIns="45720" rtlCol="0" anchor="ctr">
            <a:normAutofit/>
          </a:bodyPr>
          <a:lstStyle/>
          <a:p>
            <a:pPr>
              <a:spcAft>
                <a:spcPts val="600"/>
              </a:spcAft>
            </a:pPr>
            <a:fld id="{FC63ECC8-719A-498E-B101-491B6A35558E}" type="slidenum">
              <a:rPr lang="en-US" sz="1100">
                <a:solidFill>
                  <a:srgbClr val="FFFFFF"/>
                </a:solidFill>
              </a:rPr>
              <a:pPr>
                <a:spcAft>
                  <a:spcPts val="600"/>
                </a:spcAft>
              </a:pPr>
              <a:t>14</a:t>
            </a:fld>
            <a:endParaRPr lang="en-US" sz="1100">
              <a:solidFill>
                <a:srgbClr val="FFFFFF"/>
              </a:solidFill>
            </a:endParaRPr>
          </a:p>
        </p:txBody>
      </p:sp>
    </p:spTree>
    <p:extLst>
      <p:ext uri="{BB962C8B-B14F-4D97-AF65-F5344CB8AC3E}">
        <p14:creationId xmlns:p14="http://schemas.microsoft.com/office/powerpoint/2010/main" val="2034545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Network with pins">
            <a:extLst>
              <a:ext uri="{FF2B5EF4-FFF2-40B4-BE49-F238E27FC236}">
                <a16:creationId xmlns:a16="http://schemas.microsoft.com/office/drawing/2014/main" id="{4C7EAAD1-3052-FAFD-782A-E66AE3F77AB9}"/>
              </a:ext>
            </a:extLst>
          </p:cNvPr>
          <p:cNvPicPr>
            <a:picLocks noChangeAspect="1"/>
          </p:cNvPicPr>
          <p:nvPr/>
        </p:nvPicPr>
        <p:blipFill rotWithShape="1">
          <a:blip r:embed="rId3">
            <a:extLst>
              <a:ext uri="{28A0092B-C50C-407E-A947-70E740481C1C}">
                <a14:useLocalDpi xmlns:a14="http://schemas.microsoft.com/office/drawing/2010/main" val="0"/>
              </a:ext>
            </a:extLst>
          </a:blip>
          <a:srcRect l="2526" r="3711"/>
          <a:stretch/>
        </p:blipFill>
        <p:spPr>
          <a:xfrm>
            <a:off x="1"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7531610" y="365125"/>
            <a:ext cx="3822189" cy="1899912"/>
          </a:xfrm>
        </p:spPr>
        <p:txBody>
          <a:bodyPr>
            <a:normAutofit/>
          </a:bodyPr>
          <a:lstStyle/>
          <a:p>
            <a:r>
              <a:rPr lang="en-US" sz="4000" dirty="0"/>
              <a:t>Privacy risks can be greater for blended data</a:t>
            </a:r>
          </a:p>
        </p:txBody>
      </p:sp>
      <p:sp>
        <p:nvSpPr>
          <p:cNvPr id="3" name="Content Placeholder 2">
            <a:extLst>
              <a:ext uri="{FF2B5EF4-FFF2-40B4-BE49-F238E27FC236}">
                <a16:creationId xmlns:a16="http://schemas.microsoft.com/office/drawing/2014/main" id="{99ED19F1-6CBE-E3F6-D2C7-F00429A20D21}"/>
              </a:ext>
            </a:extLst>
          </p:cNvPr>
          <p:cNvSpPr>
            <a:spLocks noGrp="1"/>
          </p:cNvSpPr>
          <p:nvPr>
            <p:ph idx="1"/>
          </p:nvPr>
        </p:nvSpPr>
        <p:spPr>
          <a:xfrm>
            <a:off x="7531610" y="2434201"/>
            <a:ext cx="4157627" cy="3742762"/>
          </a:xfrm>
        </p:spPr>
        <p:txBody>
          <a:bodyPr>
            <a:normAutofit/>
          </a:bodyPr>
          <a:lstStyle/>
          <a:p>
            <a:r>
              <a:rPr lang="en-US" sz="2000" dirty="0"/>
              <a:t>Blended data can produce a richer, more complete picture of the data subject than the original source files</a:t>
            </a:r>
          </a:p>
          <a:p>
            <a:r>
              <a:rPr lang="en-US" sz="2000" dirty="0"/>
              <a:t>Linkable files “out in the wild” may increase re-identification risk</a:t>
            </a:r>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356350"/>
            <a:ext cx="2743200" cy="365125"/>
          </a:xfrm>
        </p:spPr>
        <p:txBody>
          <a:bodyPr>
            <a:normAutofit/>
          </a:bodyPr>
          <a:lstStyle/>
          <a:p>
            <a:pPr>
              <a:spcAft>
                <a:spcPts val="600"/>
              </a:spcAft>
            </a:pPr>
            <a:fld id="{FC63ECC8-719A-498E-B101-491B6A35558E}" type="slidenum">
              <a:rPr lang="en-US" smtClean="0"/>
              <a:pPr>
                <a:spcAft>
                  <a:spcPts val="600"/>
                </a:spcAft>
              </a:pPr>
              <a:t>15</a:t>
            </a:fld>
            <a:endParaRPr lang="en-US" dirty="0"/>
          </a:p>
        </p:txBody>
      </p:sp>
    </p:spTree>
    <p:extLst>
      <p:ext uri="{BB962C8B-B14F-4D97-AF65-F5344CB8AC3E}">
        <p14:creationId xmlns:p14="http://schemas.microsoft.com/office/powerpoint/2010/main" val="2111079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ED19F1-6CBE-E3F6-D2C7-F00429A20D21}"/>
              </a:ext>
            </a:extLst>
          </p:cNvPr>
          <p:cNvSpPr>
            <a:spLocks noGrp="1"/>
          </p:cNvSpPr>
          <p:nvPr>
            <p:ph idx="1"/>
          </p:nvPr>
        </p:nvSpPr>
        <p:spPr>
          <a:xfrm>
            <a:off x="640080" y="2872899"/>
            <a:ext cx="4243589" cy="3320668"/>
          </a:xfrm>
        </p:spPr>
        <p:txBody>
          <a:bodyPr>
            <a:normAutofit/>
          </a:bodyPr>
          <a:lstStyle/>
          <a:p>
            <a:pPr marL="0" indent="0">
              <a:buNone/>
            </a:pPr>
            <a:r>
              <a:rPr lang="en-US" sz="2200" dirty="0"/>
              <a:t>Privacy is contextual, but the context of privacy in re-purposed (blended) data is very different than the context in which the data were originally collected</a:t>
            </a:r>
          </a:p>
        </p:txBody>
      </p:sp>
      <p:pic>
        <p:nvPicPr>
          <p:cNvPr id="6" name="Picture 5" descr="Cartoon checklist and pencil">
            <a:extLst>
              <a:ext uri="{FF2B5EF4-FFF2-40B4-BE49-F238E27FC236}">
                <a16:creationId xmlns:a16="http://schemas.microsoft.com/office/drawing/2014/main" id="{9EB85CB8-A48B-2C41-2FE3-5E92AF35E3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464" r="93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10439400" y="6356350"/>
            <a:ext cx="914400" cy="365125"/>
          </a:xfrm>
        </p:spPr>
        <p:txBody>
          <a:bodyPr>
            <a:normAutofit/>
          </a:bodyPr>
          <a:lstStyle/>
          <a:p>
            <a:pPr>
              <a:spcAft>
                <a:spcPts val="600"/>
              </a:spcAft>
            </a:pPr>
            <a:fld id="{FC63ECC8-719A-498E-B101-491B6A35558E}" type="slidenum">
              <a:rPr lang="en-US">
                <a:solidFill>
                  <a:srgbClr val="FFFFFF"/>
                </a:solidFill>
              </a:rPr>
              <a:pPr>
                <a:spcAft>
                  <a:spcPts val="600"/>
                </a:spcAft>
              </a:pPr>
              <a:t>16</a:t>
            </a:fld>
            <a:endParaRPr lang="en-US">
              <a:solidFill>
                <a:srgbClr val="FFFFFF"/>
              </a:solidFill>
            </a:endParaRPr>
          </a:p>
        </p:txBody>
      </p:sp>
    </p:spTree>
    <p:extLst>
      <p:ext uri="{BB962C8B-B14F-4D97-AF65-F5344CB8AC3E}">
        <p14:creationId xmlns:p14="http://schemas.microsoft.com/office/powerpoint/2010/main" val="2402539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Pen placed on top of a signature line">
            <a:extLst>
              <a:ext uri="{FF2B5EF4-FFF2-40B4-BE49-F238E27FC236}">
                <a16:creationId xmlns:a16="http://schemas.microsoft.com/office/drawing/2014/main" id="{F60689F1-BBE0-29F4-BA24-E8FC995C8EF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2500" dirty="0">
                <a:solidFill>
                  <a:schemeClr val="tx1">
                    <a:lumMod val="85000"/>
                    <a:lumOff val="15000"/>
                  </a:schemeClr>
                </a:solidFill>
              </a:rPr>
              <a:t>Informed consent notices or statements may not foresee the types of future uses</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FC63ECC8-719A-498E-B101-491B6A35558E}" type="slidenum">
              <a:rPr lang="en-US">
                <a:solidFill>
                  <a:srgbClr val="FFFFFF"/>
                </a:solidFill>
              </a:rPr>
              <a:pPr defTabSz="457200">
                <a:spcAft>
                  <a:spcPts val="600"/>
                </a:spcAft>
              </a:pPr>
              <a:t>17</a:t>
            </a:fld>
            <a:endParaRPr lang="en-US">
              <a:solidFill>
                <a:srgbClr val="FFFFFF"/>
              </a:solidFill>
            </a:endParaRPr>
          </a:p>
        </p:txBody>
      </p:sp>
    </p:spTree>
    <p:extLst>
      <p:ext uri="{BB962C8B-B14F-4D97-AF65-F5344CB8AC3E}">
        <p14:creationId xmlns:p14="http://schemas.microsoft.com/office/powerpoint/2010/main" val="3794338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6513788" y="365125"/>
            <a:ext cx="4840010" cy="1807305"/>
          </a:xfrm>
        </p:spPr>
        <p:txBody>
          <a:bodyPr>
            <a:normAutofit/>
          </a:bodyPr>
          <a:lstStyle/>
          <a:p>
            <a:r>
              <a:rPr lang="en-US" sz="4100"/>
              <a:t>Privacy protections are harder to quantify</a:t>
            </a:r>
          </a:p>
        </p:txBody>
      </p:sp>
      <p:pic>
        <p:nvPicPr>
          <p:cNvPr id="6" name="Picture 5" descr="Colorful rulers and protractors">
            <a:extLst>
              <a:ext uri="{FF2B5EF4-FFF2-40B4-BE49-F238E27FC236}">
                <a16:creationId xmlns:a16="http://schemas.microsoft.com/office/drawing/2014/main" id="{CDB08508-CBBD-60C2-09EC-A7EADA995E5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981" r="2070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99ED19F1-6CBE-E3F6-D2C7-F00429A20D21}"/>
              </a:ext>
            </a:extLst>
          </p:cNvPr>
          <p:cNvSpPr>
            <a:spLocks noGrp="1"/>
          </p:cNvSpPr>
          <p:nvPr>
            <p:ph idx="1"/>
          </p:nvPr>
        </p:nvSpPr>
        <p:spPr>
          <a:xfrm>
            <a:off x="6513788" y="2333297"/>
            <a:ext cx="4840010" cy="3843666"/>
          </a:xfrm>
        </p:spPr>
        <p:txBody>
          <a:bodyPr>
            <a:normAutofit/>
          </a:bodyPr>
          <a:lstStyle/>
          <a:p>
            <a:r>
              <a:rPr lang="en-US" sz="2000" dirty="0"/>
              <a:t>Sequential data releases by each data curator are not (typically) coordinated</a:t>
            </a:r>
          </a:p>
          <a:p>
            <a:r>
              <a:rPr lang="en-US" sz="2000" dirty="0"/>
              <a:t>Hence, disclosure controls employed by the data curators may not be composable, undermining efforts to effectively assess and mitigate disclosure risk.</a:t>
            </a:r>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356350"/>
            <a:ext cx="2743200" cy="365125"/>
          </a:xfrm>
        </p:spPr>
        <p:txBody>
          <a:bodyPr>
            <a:normAutofit/>
          </a:bodyPr>
          <a:lstStyle/>
          <a:p>
            <a:pPr>
              <a:spcAft>
                <a:spcPts val="600"/>
              </a:spcAft>
            </a:pPr>
            <a:fld id="{FC63ECC8-719A-498E-B101-491B6A35558E}" type="slidenum">
              <a:rPr lang="en-US" smtClean="0"/>
              <a:pPr>
                <a:spcAft>
                  <a:spcPts val="600"/>
                </a:spcAft>
              </a:pPr>
              <a:t>18</a:t>
            </a:fld>
            <a:endParaRPr lang="en-US"/>
          </a:p>
        </p:txBody>
      </p:sp>
    </p:spTree>
    <p:extLst>
      <p:ext uri="{BB962C8B-B14F-4D97-AF65-F5344CB8AC3E}">
        <p14:creationId xmlns:p14="http://schemas.microsoft.com/office/powerpoint/2010/main" val="2602507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291446" y="-1325"/>
            <a:ext cx="10515600" cy="1325563"/>
          </a:xfrm>
        </p:spPr>
        <p:txBody>
          <a:bodyPr>
            <a:normAutofit/>
          </a:bodyPr>
          <a:lstStyle/>
          <a:p>
            <a:r>
              <a:rPr lang="en-US" sz="3600" dirty="0"/>
              <a:t>Privacy protections are harder to communicate</a:t>
            </a:r>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p:txBody>
          <a:bodyPr/>
          <a:lstStyle/>
          <a:p>
            <a:fld id="{FC63ECC8-719A-498E-B101-491B6A35558E}" type="slidenum">
              <a:rPr lang="en-US" smtClean="0"/>
              <a:t>19</a:t>
            </a:fld>
            <a:endParaRPr lang="en-US"/>
          </a:p>
        </p:txBody>
      </p:sp>
      <p:pic>
        <p:nvPicPr>
          <p:cNvPr id="5" name="Picture 4">
            <a:extLst>
              <a:ext uri="{FF2B5EF4-FFF2-40B4-BE49-F238E27FC236}">
                <a16:creationId xmlns:a16="http://schemas.microsoft.com/office/drawing/2014/main" id="{29C038AB-CE80-D704-4E99-48A84FDB802B}"/>
              </a:ext>
            </a:extLst>
          </p:cNvPr>
          <p:cNvPicPr>
            <a:picLocks noChangeAspect="1"/>
          </p:cNvPicPr>
          <p:nvPr/>
        </p:nvPicPr>
        <p:blipFill>
          <a:blip r:embed="rId3"/>
          <a:stretch>
            <a:fillRect/>
          </a:stretch>
        </p:blipFill>
        <p:spPr>
          <a:xfrm>
            <a:off x="2876952" y="1324238"/>
            <a:ext cx="6438095" cy="4209524"/>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F37A2EC0-8F79-9BFB-1DFD-9BA46DF8BDBC}"/>
              </a:ext>
            </a:extLst>
          </p:cNvPr>
          <p:cNvSpPr txBox="1"/>
          <p:nvPr/>
        </p:nvSpPr>
        <p:spPr>
          <a:xfrm>
            <a:off x="3095897" y="5839097"/>
            <a:ext cx="6219150" cy="646331"/>
          </a:xfrm>
          <a:prstGeom prst="rect">
            <a:avLst/>
          </a:prstGeom>
          <a:noFill/>
        </p:spPr>
        <p:txBody>
          <a:bodyPr wrap="square" rtlCol="0">
            <a:spAutoFit/>
          </a:bodyPr>
          <a:lstStyle/>
          <a:p>
            <a:r>
              <a:rPr lang="en-US" dirty="0">
                <a:hlinkClick r:id="rId4"/>
              </a:rPr>
              <a:t>Measuring Privacy and Accuracy Concerns for 2020 Census Data Dissemination (Hunter-Childs, et al 2020)</a:t>
            </a:r>
            <a:endParaRPr lang="en-US" dirty="0"/>
          </a:p>
        </p:txBody>
      </p:sp>
    </p:spTree>
    <p:extLst>
      <p:ext uri="{BB962C8B-B14F-4D97-AF65-F5344CB8AC3E}">
        <p14:creationId xmlns:p14="http://schemas.microsoft.com/office/powerpoint/2010/main" val="10382634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iles in folders">
            <a:extLst>
              <a:ext uri="{FF2B5EF4-FFF2-40B4-BE49-F238E27FC236}">
                <a16:creationId xmlns:a16="http://schemas.microsoft.com/office/drawing/2014/main" id="{A2388B37-B645-7A15-1A28-54B1E29AE3BE}"/>
              </a:ext>
            </a:extLst>
          </p:cNvPr>
          <p:cNvPicPr>
            <a:picLocks noChangeAspect="1"/>
          </p:cNvPicPr>
          <p:nvPr/>
        </p:nvPicPr>
        <p:blipFill>
          <a:blip r:embed="rId3"/>
          <a:srcRect l="1024" r="4858" b="-1"/>
          <a:stretch>
            <a:fillRect/>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C2B9A1E-7D02-9BB7-54D2-D0512C2A11AE}"/>
              </a:ext>
            </a:extLst>
          </p:cNvPr>
          <p:cNvSpPr>
            <a:spLocks noGrp="1"/>
          </p:cNvSpPr>
          <p:nvPr>
            <p:ph type="title"/>
          </p:nvPr>
        </p:nvSpPr>
        <p:spPr>
          <a:xfrm>
            <a:off x="277283" y="322792"/>
            <a:ext cx="3822189" cy="1899912"/>
          </a:xfrm>
        </p:spPr>
        <p:txBody>
          <a:bodyPr>
            <a:normAutofit/>
          </a:bodyPr>
          <a:lstStyle/>
          <a:p>
            <a:r>
              <a:rPr lang="en-US" sz="3100"/>
              <a:t>Benefits of Administrative Records for Official Statistics</a:t>
            </a:r>
          </a:p>
        </p:txBody>
      </p:sp>
      <p:sp>
        <p:nvSpPr>
          <p:cNvPr id="3" name="Content Placeholder 2">
            <a:extLst>
              <a:ext uri="{FF2B5EF4-FFF2-40B4-BE49-F238E27FC236}">
                <a16:creationId xmlns:a16="http://schemas.microsoft.com/office/drawing/2014/main" id="{57C291B8-8201-EA16-1DE4-1B9F8DE92ACC}"/>
              </a:ext>
            </a:extLst>
          </p:cNvPr>
          <p:cNvSpPr>
            <a:spLocks noGrp="1"/>
          </p:cNvSpPr>
          <p:nvPr>
            <p:ph idx="1"/>
          </p:nvPr>
        </p:nvSpPr>
        <p:spPr>
          <a:xfrm>
            <a:off x="277283" y="2391868"/>
            <a:ext cx="3822189" cy="3742762"/>
          </a:xfrm>
        </p:spPr>
        <p:txBody>
          <a:bodyPr vert="horz" lIns="91440" tIns="45720" rIns="91440" bIns="45720" rtlCol="0" anchor="t">
            <a:normAutofit/>
          </a:bodyPr>
          <a:lstStyle/>
          <a:p>
            <a:r>
              <a:rPr lang="en-US" sz="2400" dirty="0"/>
              <a:t>Reduce respondent burden</a:t>
            </a:r>
          </a:p>
          <a:p>
            <a:r>
              <a:rPr lang="en-US" sz="2400" dirty="0"/>
              <a:t>Reduce costs</a:t>
            </a:r>
            <a:endParaRPr lang="en-US" sz="2400" dirty="0">
              <a:ea typeface="Calibri"/>
              <a:cs typeface="Calibri"/>
            </a:endParaRPr>
          </a:p>
          <a:p>
            <a:r>
              <a:rPr lang="en-US" sz="2400" dirty="0"/>
              <a:t>Improve data quality</a:t>
            </a:r>
            <a:endParaRPr lang="en-US" sz="2400" dirty="0">
              <a:ea typeface="Calibri"/>
              <a:cs typeface="Calibri"/>
            </a:endParaRPr>
          </a:p>
          <a:p>
            <a:r>
              <a:rPr lang="en-US" sz="2400" dirty="0"/>
              <a:t>Create blended data products</a:t>
            </a:r>
            <a:endParaRPr lang="en-US" sz="2400" dirty="0">
              <a:ea typeface="Calibri"/>
              <a:cs typeface="Calibri"/>
            </a:endParaRPr>
          </a:p>
          <a:p>
            <a:pPr marL="0" indent="0">
              <a:buNone/>
            </a:pPr>
            <a:endParaRPr lang="en-US" sz="2000" dirty="0">
              <a:ea typeface="Calibri" panose="020F0502020204030204"/>
              <a:cs typeface="Calibri" panose="020F0502020204030204"/>
            </a:endParaRPr>
          </a:p>
        </p:txBody>
      </p:sp>
      <p:sp>
        <p:nvSpPr>
          <p:cNvPr id="4" name="Slide Number Placeholder 3">
            <a:extLst>
              <a:ext uri="{FF2B5EF4-FFF2-40B4-BE49-F238E27FC236}">
                <a16:creationId xmlns:a16="http://schemas.microsoft.com/office/drawing/2014/main" id="{CDFAF051-441C-835D-D003-5AD76DF84892}"/>
              </a:ext>
            </a:extLst>
          </p:cNvPr>
          <p:cNvSpPr>
            <a:spLocks noGrp="1"/>
          </p:cNvSpPr>
          <p:nvPr>
            <p:ph type="sldNum" sz="quarter" idx="12"/>
          </p:nvPr>
        </p:nvSpPr>
        <p:spPr>
          <a:xfrm>
            <a:off x="8610600" y="6356350"/>
            <a:ext cx="2743200" cy="365125"/>
          </a:xfrm>
        </p:spPr>
        <p:txBody>
          <a:bodyPr>
            <a:normAutofit/>
          </a:bodyPr>
          <a:lstStyle/>
          <a:p>
            <a:pPr>
              <a:spcAft>
                <a:spcPts val="600"/>
              </a:spcAft>
            </a:pPr>
            <a:fld id="{FC63ECC8-719A-498E-B101-491B6A35558E}" type="slidenum">
              <a:rPr lang="en-US">
                <a:solidFill>
                  <a:srgbClr val="FFFFFF"/>
                </a:solidFill>
              </a:rPr>
              <a:pPr>
                <a:spcAft>
                  <a:spcPts val="600"/>
                </a:spcAft>
              </a:pPr>
              <a:t>2</a:t>
            </a:fld>
            <a:endParaRPr lang="en-US">
              <a:solidFill>
                <a:srgbClr val="FFFFFF"/>
              </a:solidFill>
            </a:endParaRPr>
          </a:p>
        </p:txBody>
      </p:sp>
    </p:spTree>
    <p:extLst>
      <p:ext uri="{BB962C8B-B14F-4D97-AF65-F5344CB8AC3E}">
        <p14:creationId xmlns:p14="http://schemas.microsoft.com/office/powerpoint/2010/main" val="267350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Question marks in a line and one question mark is lit">
            <a:extLst>
              <a:ext uri="{FF2B5EF4-FFF2-40B4-BE49-F238E27FC236}">
                <a16:creationId xmlns:a16="http://schemas.microsoft.com/office/drawing/2014/main" id="{B4E06FF1-E3BD-B0AA-15CD-8155395B90C9}"/>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2338" b="13393"/>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What can we do about it?</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FC63ECC8-719A-498E-B101-491B6A35558E}" type="slidenum">
              <a:rPr lang="en-US">
                <a:solidFill>
                  <a:srgbClr val="FFFFFF"/>
                </a:solidFill>
              </a:rPr>
              <a:pPr defTabSz="457200">
                <a:spcAft>
                  <a:spcPts val="600"/>
                </a:spcAft>
              </a:pPr>
              <a:t>20</a:t>
            </a:fld>
            <a:endParaRPr lang="en-US">
              <a:solidFill>
                <a:srgbClr val="FFFFFF"/>
              </a:solidFill>
            </a:endParaRPr>
          </a:p>
        </p:txBody>
      </p:sp>
    </p:spTree>
    <p:extLst>
      <p:ext uri="{BB962C8B-B14F-4D97-AF65-F5344CB8AC3E}">
        <p14:creationId xmlns:p14="http://schemas.microsoft.com/office/powerpoint/2010/main" val="3044789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Wall covered in sticky notes">
            <a:extLst>
              <a:ext uri="{FF2B5EF4-FFF2-40B4-BE49-F238E27FC236}">
                <a16:creationId xmlns:a16="http://schemas.microsoft.com/office/drawing/2014/main" id="{FBC53AB3-31E4-3339-B6DF-EAC352CA276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2432" t="9091" r="20866"/>
          <a:stretch/>
        </p:blipFill>
        <p:spPr>
          <a:xfrm>
            <a:off x="3523488" y="10"/>
            <a:ext cx="8668512" cy="6857990"/>
          </a:xfrm>
          <a:prstGeom prst="rect">
            <a:avLst/>
          </a:prstGeom>
        </p:spPr>
      </p:pic>
      <p:sp>
        <p:nvSpPr>
          <p:cNvPr id="22" name="Rectangle 2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Don’t attempt to explain everything to everyone</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FC63ECC8-719A-498E-B101-491B6A35558E}" type="slidenum">
              <a:rPr lang="en-US">
                <a:solidFill>
                  <a:schemeClr val="bg1"/>
                </a:solidFill>
                <a:latin typeface="Calibri" panose="020F0502020204030204"/>
              </a:rPr>
              <a:pPr>
                <a:spcAft>
                  <a:spcPts val="600"/>
                </a:spcAft>
                <a:defRPr/>
              </a:pPr>
              <a:t>21</a:t>
            </a:fld>
            <a:endParaRPr lang="en-US">
              <a:solidFill>
                <a:schemeClr val="bg1"/>
              </a:solidFill>
              <a:latin typeface="Calibri" panose="020F0502020204030204"/>
            </a:endParaRPr>
          </a:p>
        </p:txBody>
      </p:sp>
    </p:spTree>
    <p:extLst>
      <p:ext uri="{BB962C8B-B14F-4D97-AF65-F5344CB8AC3E}">
        <p14:creationId xmlns:p14="http://schemas.microsoft.com/office/powerpoint/2010/main" val="10696988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Blue megaphone with sound wave ribbons">
            <a:extLst>
              <a:ext uri="{FF2B5EF4-FFF2-40B4-BE49-F238E27FC236}">
                <a16:creationId xmlns:a16="http://schemas.microsoft.com/office/drawing/2014/main" id="{1E64A490-914F-F8F4-6F99-ABCA6ABF0A80}"/>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4646" b="6129"/>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Consider audience-specific messaging when appropriate</a:t>
            </a:r>
          </a:p>
        </p:txBody>
      </p:sp>
      <p:cxnSp>
        <p:nvCxnSpPr>
          <p:cNvPr id="13" name="Straight Connector 1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FC63ECC8-719A-498E-B101-491B6A35558E}" type="slidenum">
              <a:rPr lang="en-US">
                <a:solidFill>
                  <a:srgbClr val="FFFFFF"/>
                </a:solidFill>
              </a:rPr>
              <a:pPr defTabSz="457200">
                <a:spcAft>
                  <a:spcPts val="600"/>
                </a:spcAft>
              </a:pPr>
              <a:t>22</a:t>
            </a:fld>
            <a:endParaRPr lang="en-US">
              <a:solidFill>
                <a:srgbClr val="FFFFFF"/>
              </a:solidFill>
            </a:endParaRPr>
          </a:p>
        </p:txBody>
      </p:sp>
    </p:spTree>
    <p:extLst>
      <p:ext uri="{BB962C8B-B14F-4D97-AF65-F5344CB8AC3E}">
        <p14:creationId xmlns:p14="http://schemas.microsoft.com/office/powerpoint/2010/main" val="382641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838201" y="1641752"/>
            <a:ext cx="4394200" cy="1323439"/>
          </a:xfrm>
        </p:spPr>
        <p:txBody>
          <a:bodyPr anchor="t">
            <a:normAutofit/>
          </a:bodyPr>
          <a:lstStyle/>
          <a:p>
            <a:r>
              <a:rPr lang="en-US" sz="2800">
                <a:solidFill>
                  <a:schemeClr val="bg1"/>
                </a:solidFill>
              </a:rPr>
              <a:t>Use multi-layered communications strategies</a:t>
            </a:r>
          </a:p>
        </p:txBody>
      </p:sp>
      <p:sp>
        <p:nvSpPr>
          <p:cNvPr id="18" name="Content Placeholder 17">
            <a:extLst>
              <a:ext uri="{FF2B5EF4-FFF2-40B4-BE49-F238E27FC236}">
                <a16:creationId xmlns:a16="http://schemas.microsoft.com/office/drawing/2014/main" id="{D4CA17ED-E7C3-9852-3AAC-2C418B8EA089}"/>
              </a:ext>
            </a:extLst>
          </p:cNvPr>
          <p:cNvSpPr>
            <a:spLocks noGrp="1"/>
          </p:cNvSpPr>
          <p:nvPr>
            <p:ph idx="1"/>
          </p:nvPr>
        </p:nvSpPr>
        <p:spPr>
          <a:xfrm>
            <a:off x="838201" y="3146400"/>
            <a:ext cx="4394200" cy="2454300"/>
          </a:xfrm>
        </p:spPr>
        <p:txBody>
          <a:bodyPr>
            <a:normAutofit/>
          </a:bodyPr>
          <a:lstStyle/>
          <a:p>
            <a:pPr marL="0" indent="0">
              <a:buNone/>
            </a:pPr>
            <a:r>
              <a:rPr lang="en-US" sz="2400">
                <a:solidFill>
                  <a:schemeClr val="bg1">
                    <a:alpha val="80000"/>
                  </a:schemeClr>
                </a:solidFill>
              </a:rPr>
              <a:t>Customize privacy messaging and level of legal/technical detail by communications method and audience</a:t>
            </a:r>
          </a:p>
          <a:p>
            <a:pPr marL="0" indent="0">
              <a:buNone/>
            </a:pPr>
            <a:endParaRPr lang="en-US" sz="2400">
              <a:solidFill>
                <a:schemeClr val="bg1">
                  <a:alpha val="80000"/>
                </a:schemeClr>
              </a:solidFill>
            </a:endParaRPr>
          </a:p>
          <a:p>
            <a:pPr marL="0" indent="0">
              <a:buNone/>
            </a:pPr>
            <a:endParaRPr lang="en-US" sz="2400">
              <a:solidFill>
                <a:schemeClr val="bg1">
                  <a:alpha val="80000"/>
                </a:schemeClr>
              </a:solidFill>
            </a:endParaRPr>
          </a:p>
        </p:txBody>
      </p:sp>
      <p:pic>
        <p:nvPicPr>
          <p:cNvPr id="10" name="Content Placeholder 9" descr="Yellow speech bubble on blue background">
            <a:extLst>
              <a:ext uri="{FF2B5EF4-FFF2-40B4-BE49-F238E27FC236}">
                <a16:creationId xmlns:a16="http://schemas.microsoft.com/office/drawing/2014/main" id="{93A67825-ADFE-9FE0-A5DD-280C31536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283" r="17638" b="1"/>
          <a:stretch/>
        </p:blipFill>
        <p:spPr>
          <a:xfrm>
            <a:off x="5803900" y="10"/>
            <a:ext cx="3250283" cy="3333737"/>
          </a:xfrm>
          <a:custGeom>
            <a:avLst/>
            <a:gdLst/>
            <a:ahLst/>
            <a:cxnLst/>
            <a:rect l="l" t="t" r="r" b="b"/>
            <a:pathLst>
              <a:path w="3250283" h="3333747">
                <a:moveTo>
                  <a:pt x="0" y="0"/>
                </a:moveTo>
                <a:lnTo>
                  <a:pt x="3250283" y="0"/>
                </a:lnTo>
                <a:lnTo>
                  <a:pt x="3250283" y="3333747"/>
                </a:lnTo>
                <a:lnTo>
                  <a:pt x="153881" y="3333747"/>
                </a:lnTo>
                <a:lnTo>
                  <a:pt x="110925" y="3121962"/>
                </a:lnTo>
                <a:cubicBezTo>
                  <a:pt x="7248" y="2570625"/>
                  <a:pt x="-46957" y="1948326"/>
                  <a:pt x="85282" y="1225550"/>
                </a:cubicBezTo>
                <a:cubicBezTo>
                  <a:pt x="7773" y="398992"/>
                  <a:pt x="51080" y="378883"/>
                  <a:pt x="0" y="0"/>
                </a:cubicBezTo>
                <a:close/>
              </a:path>
            </a:pathLst>
          </a:custGeom>
        </p:spPr>
      </p:pic>
      <p:pic>
        <p:nvPicPr>
          <p:cNvPr id="20" name="Picture 19" descr="A digital stock market graph">
            <a:extLst>
              <a:ext uri="{FF2B5EF4-FFF2-40B4-BE49-F238E27FC236}">
                <a16:creationId xmlns:a16="http://schemas.microsoft.com/office/drawing/2014/main" id="{BCDA716D-B825-195F-586C-8B99EBE2132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5169" r="4712" b="-3"/>
          <a:stretch/>
        </p:blipFill>
        <p:spPr>
          <a:xfrm>
            <a:off x="9244684" y="10"/>
            <a:ext cx="2947316" cy="3333737"/>
          </a:xfrm>
          <a:custGeom>
            <a:avLst/>
            <a:gdLst/>
            <a:ahLst/>
            <a:cxnLst/>
            <a:rect l="l" t="t" r="r" b="b"/>
            <a:pathLst>
              <a:path w="2947316" h="3333747">
                <a:moveTo>
                  <a:pt x="0" y="0"/>
                </a:moveTo>
                <a:lnTo>
                  <a:pt x="2947316" y="0"/>
                </a:lnTo>
                <a:lnTo>
                  <a:pt x="2947316" y="3333747"/>
                </a:lnTo>
                <a:lnTo>
                  <a:pt x="0" y="3333747"/>
                </a:lnTo>
                <a:close/>
              </a:path>
            </a:pathLst>
          </a:custGeom>
        </p:spPr>
      </p:pic>
      <p:pic>
        <p:nvPicPr>
          <p:cNvPr id="16" name="Picture 15" descr="Hand typing on keyboard">
            <a:extLst>
              <a:ext uri="{FF2B5EF4-FFF2-40B4-BE49-F238E27FC236}">
                <a16:creationId xmlns:a16="http://schemas.microsoft.com/office/drawing/2014/main" id="{EE21FFF3-4CBF-6141-BFD9-B81FC792DA1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4962" r="9959" b="1"/>
          <a:stretch/>
        </p:blipFill>
        <p:spPr>
          <a:xfrm>
            <a:off x="5803900" y="3524255"/>
            <a:ext cx="3250283" cy="3333745"/>
          </a:xfrm>
          <a:custGeom>
            <a:avLst/>
            <a:gdLst/>
            <a:ahLst/>
            <a:cxnLst/>
            <a:rect l="l" t="t" r="r" b="b"/>
            <a:pathLst>
              <a:path w="3250283" h="3333745">
                <a:moveTo>
                  <a:pt x="197729" y="0"/>
                </a:moveTo>
                <a:lnTo>
                  <a:pt x="3250283" y="0"/>
                </a:lnTo>
                <a:lnTo>
                  <a:pt x="3250283" y="3333745"/>
                </a:lnTo>
                <a:lnTo>
                  <a:pt x="0" y="3333745"/>
                </a:lnTo>
                <a:cubicBezTo>
                  <a:pt x="274943" y="2546345"/>
                  <a:pt x="463273" y="2235195"/>
                  <a:pt x="465050" y="1435095"/>
                </a:cubicBezTo>
                <a:cubicBezTo>
                  <a:pt x="461219" y="1077114"/>
                  <a:pt x="364351" y="694874"/>
                  <a:pt x="260702" y="269789"/>
                </a:cubicBezTo>
                <a:close/>
              </a:path>
            </a:pathLst>
          </a:custGeom>
        </p:spPr>
      </p:pic>
      <p:grpSp>
        <p:nvGrpSpPr>
          <p:cNvPr id="43" name="Group 42">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8" y="544"/>
            <a:ext cx="874716" cy="6857455"/>
            <a:chOff x="5632358" y="544"/>
            <a:chExt cx="874716" cy="6857455"/>
          </a:xfrm>
        </p:grpSpPr>
        <p:sp>
          <p:nvSpPr>
            <p:cNvPr id="44" name="Freeform: Shape 43">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Freeform: Shape 44">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6">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FC63ECC8-719A-498E-B101-491B6A35558E}" type="slidenum">
              <a:rPr lang="en-US" sz="4400">
                <a:solidFill>
                  <a:srgbClr val="FFFFFF"/>
                </a:solidFill>
              </a:rPr>
              <a:pPr>
                <a:lnSpc>
                  <a:spcPct val="90000"/>
                </a:lnSpc>
                <a:spcAft>
                  <a:spcPts val="600"/>
                </a:spcAft>
              </a:pPr>
              <a:t>23</a:t>
            </a:fld>
            <a:endParaRPr lang="en-US" sz="4400">
              <a:solidFill>
                <a:srgbClr val="FFFFFF"/>
              </a:solidFill>
            </a:endParaRPr>
          </a:p>
        </p:txBody>
      </p:sp>
      <p:pic>
        <p:nvPicPr>
          <p:cNvPr id="12" name="Picture 11" descr="Yellow envelope">
            <a:extLst>
              <a:ext uri="{FF2B5EF4-FFF2-40B4-BE49-F238E27FC236}">
                <a16:creationId xmlns:a16="http://schemas.microsoft.com/office/drawing/2014/main" id="{222CE15B-3F3F-6F81-DF8B-D30E06BA8C0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10694" r="3" b="13807"/>
          <a:stretch/>
        </p:blipFill>
        <p:spPr>
          <a:xfrm>
            <a:off x="9244684" y="3524255"/>
            <a:ext cx="2947316" cy="3333745"/>
          </a:xfrm>
          <a:custGeom>
            <a:avLst/>
            <a:gdLst/>
            <a:ahLst/>
            <a:cxnLst/>
            <a:rect l="l" t="t" r="r" b="b"/>
            <a:pathLst>
              <a:path w="2947316" h="3333745">
                <a:moveTo>
                  <a:pt x="0" y="0"/>
                </a:moveTo>
                <a:lnTo>
                  <a:pt x="2947316" y="0"/>
                </a:lnTo>
                <a:lnTo>
                  <a:pt x="2947316" y="3333745"/>
                </a:lnTo>
                <a:lnTo>
                  <a:pt x="0" y="3333745"/>
                </a:lnTo>
                <a:close/>
              </a:path>
            </a:pathLst>
          </a:custGeom>
        </p:spPr>
      </p:pic>
    </p:spTree>
    <p:extLst>
      <p:ext uri="{BB962C8B-B14F-4D97-AF65-F5344CB8AC3E}">
        <p14:creationId xmlns:p14="http://schemas.microsoft.com/office/powerpoint/2010/main" val="3995733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Exchanging ideas in the boardroom">
            <a:extLst>
              <a:ext uri="{FF2B5EF4-FFF2-40B4-BE49-F238E27FC236}">
                <a16:creationId xmlns:a16="http://schemas.microsoft.com/office/drawing/2014/main" id="{60430A1A-A787-D3E2-2740-4BCD964832D3}"/>
              </a:ext>
            </a:extLst>
          </p:cNvPr>
          <p:cNvPicPr>
            <a:picLocks noChangeAspect="1"/>
          </p:cNvPicPr>
          <p:nvPr/>
        </p:nvPicPr>
        <p:blipFill rotWithShape="1">
          <a:blip r:embed="rId3">
            <a:extLst>
              <a:ext uri="{28A0092B-C50C-407E-A947-70E740481C1C}">
                <a14:useLocalDpi xmlns:a14="http://schemas.microsoft.com/office/drawing/2010/main" val="0"/>
              </a:ext>
            </a:extLst>
          </a:blip>
          <a:srcRect l="1299" r="4583" b="-1"/>
          <a:stretch/>
        </p:blipFill>
        <p:spPr>
          <a:xfrm>
            <a:off x="2522356"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838200" y="365125"/>
            <a:ext cx="3822189" cy="1899912"/>
          </a:xfrm>
        </p:spPr>
        <p:txBody>
          <a:bodyPr>
            <a:normAutofit/>
          </a:bodyPr>
          <a:lstStyle/>
          <a:p>
            <a:r>
              <a:rPr lang="en-US" sz="4000"/>
              <a:t>Regularly engage with trusted partners</a:t>
            </a:r>
          </a:p>
        </p:txBody>
      </p:sp>
      <p:sp>
        <p:nvSpPr>
          <p:cNvPr id="3" name="Content Placeholder 2">
            <a:extLst>
              <a:ext uri="{FF2B5EF4-FFF2-40B4-BE49-F238E27FC236}">
                <a16:creationId xmlns:a16="http://schemas.microsoft.com/office/drawing/2014/main" id="{99ED19F1-6CBE-E3F6-D2C7-F00429A20D21}"/>
              </a:ext>
            </a:extLst>
          </p:cNvPr>
          <p:cNvSpPr>
            <a:spLocks noGrp="1"/>
          </p:cNvSpPr>
          <p:nvPr>
            <p:ph idx="1"/>
          </p:nvPr>
        </p:nvSpPr>
        <p:spPr>
          <a:xfrm>
            <a:off x="838200" y="2434201"/>
            <a:ext cx="3822189" cy="3742762"/>
          </a:xfrm>
        </p:spPr>
        <p:txBody>
          <a:bodyPr>
            <a:normAutofit/>
          </a:bodyPr>
          <a:lstStyle/>
          <a:p>
            <a:pPr marL="0" indent="0">
              <a:buNone/>
            </a:pPr>
            <a:r>
              <a:rPr lang="en-US" sz="2000" dirty="0"/>
              <a:t>Invest in educating and engaging with trusted intermediaries and civil society groups</a:t>
            </a:r>
          </a:p>
          <a:p>
            <a:pPr marL="0" indent="0">
              <a:buNone/>
            </a:pPr>
            <a:r>
              <a:rPr lang="en-US" sz="2000" dirty="0"/>
              <a:t>They can also alert you to audience-specific privacy concerns and changes in privacy attitudes over time</a:t>
            </a:r>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356350"/>
            <a:ext cx="2743200" cy="365125"/>
          </a:xfrm>
        </p:spPr>
        <p:txBody>
          <a:bodyPr>
            <a:normAutofit/>
          </a:bodyPr>
          <a:lstStyle/>
          <a:p>
            <a:pPr>
              <a:spcAft>
                <a:spcPts val="600"/>
              </a:spcAft>
            </a:pPr>
            <a:fld id="{FC63ECC8-719A-498E-B101-491B6A35558E}" type="slidenum">
              <a:rPr lang="en-US">
                <a:solidFill>
                  <a:srgbClr val="FFFFFF"/>
                </a:solidFill>
              </a:rPr>
              <a:pPr>
                <a:spcAft>
                  <a:spcPts val="600"/>
                </a:spcAft>
              </a:pPr>
              <a:t>24</a:t>
            </a:fld>
            <a:endParaRPr lang="en-US">
              <a:solidFill>
                <a:srgbClr val="FFFFFF"/>
              </a:solidFill>
            </a:endParaRPr>
          </a:p>
        </p:txBody>
      </p:sp>
    </p:spTree>
    <p:extLst>
      <p:ext uri="{BB962C8B-B14F-4D97-AF65-F5344CB8AC3E}">
        <p14:creationId xmlns:p14="http://schemas.microsoft.com/office/powerpoint/2010/main" val="1808828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2">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612648" y="1078992"/>
            <a:ext cx="6268770" cy="1536192"/>
          </a:xfrm>
        </p:spPr>
        <p:txBody>
          <a:bodyPr anchor="b">
            <a:normAutofit/>
          </a:bodyPr>
          <a:lstStyle/>
          <a:p>
            <a:r>
              <a:rPr lang="en-US" sz="5200"/>
              <a:t>Be transparent</a:t>
            </a:r>
          </a:p>
        </p:txBody>
      </p:sp>
      <p:sp>
        <p:nvSpPr>
          <p:cNvPr id="19" name="!!accent">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Content Placeholder 9">
            <a:extLst>
              <a:ext uri="{FF2B5EF4-FFF2-40B4-BE49-F238E27FC236}">
                <a16:creationId xmlns:a16="http://schemas.microsoft.com/office/drawing/2014/main" id="{BCD2254A-20A3-F595-BF5A-CDF8E61E779C}"/>
              </a:ext>
            </a:extLst>
          </p:cNvPr>
          <p:cNvSpPr>
            <a:spLocks noGrp="1"/>
          </p:cNvSpPr>
          <p:nvPr>
            <p:ph idx="1"/>
          </p:nvPr>
        </p:nvSpPr>
        <p:spPr>
          <a:xfrm>
            <a:off x="615458" y="3173704"/>
            <a:ext cx="6268770" cy="3007640"/>
          </a:xfrm>
        </p:spPr>
        <p:txBody>
          <a:bodyPr>
            <a:normAutofit/>
          </a:bodyPr>
          <a:lstStyle/>
          <a:p>
            <a:pPr marL="0" indent="0">
              <a:buNone/>
            </a:pPr>
            <a:r>
              <a:rPr lang="en-US" sz="1800" dirty="0"/>
              <a:t>“Increased transparency will enable the public to be informed about how data are being used to improve their government, even as data are being stringently protected.”</a:t>
            </a:r>
          </a:p>
          <a:p>
            <a:pPr marL="0" indent="0">
              <a:buNone/>
            </a:pPr>
            <a:r>
              <a:rPr lang="en-US" sz="1800" dirty="0"/>
              <a:t>“Government also can dramatically improve transparency about its collection and use of data, improving the American public’s ability to hold the government accountable. Adhering to the highest possible standards with respect to privacy and accountability is an important part of earning the public’s trust.” </a:t>
            </a:r>
          </a:p>
          <a:p>
            <a:pPr marL="457200" lvl="1" indent="0">
              <a:buNone/>
            </a:pPr>
            <a:r>
              <a:rPr lang="en-US" sz="1600" dirty="0"/>
              <a:t>-</a:t>
            </a:r>
            <a:r>
              <a:rPr lang="en-US" sz="1600" dirty="0">
                <a:hlinkClick r:id="rId3"/>
              </a:rPr>
              <a:t>Commission on Evidence-based Policymaking (2017)</a:t>
            </a:r>
            <a:endParaRPr lang="en-US" sz="2800" dirty="0"/>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5606075" y="6356350"/>
            <a:ext cx="1280160" cy="365125"/>
          </a:xfrm>
        </p:spPr>
        <p:txBody>
          <a:bodyPr>
            <a:normAutofit/>
          </a:bodyPr>
          <a:lstStyle/>
          <a:p>
            <a:pPr>
              <a:spcAft>
                <a:spcPts val="600"/>
              </a:spcAft>
            </a:pPr>
            <a:fld id="{FC63ECC8-719A-498E-B101-491B6A35558E}" type="slidenum">
              <a:rPr lang="en-US">
                <a:solidFill>
                  <a:schemeClr val="tx1">
                    <a:lumMod val="50000"/>
                    <a:lumOff val="50000"/>
                  </a:schemeClr>
                </a:solidFill>
              </a:rPr>
              <a:pPr>
                <a:spcAft>
                  <a:spcPts val="600"/>
                </a:spcAft>
              </a:pPr>
              <a:t>25</a:t>
            </a:fld>
            <a:endParaRPr lang="en-US" dirty="0">
              <a:solidFill>
                <a:schemeClr val="tx1">
                  <a:lumMod val="50000"/>
                  <a:lumOff val="50000"/>
                </a:schemeClr>
              </a:solidFill>
            </a:endParaRPr>
          </a:p>
        </p:txBody>
      </p:sp>
      <p:pic>
        <p:nvPicPr>
          <p:cNvPr id="6" name="Content Placeholder 5" descr="Neon sign on a wall">
            <a:extLst>
              <a:ext uri="{FF2B5EF4-FFF2-40B4-BE49-F238E27FC236}">
                <a16:creationId xmlns:a16="http://schemas.microsoft.com/office/drawing/2014/main" id="{0C26B075-F29E-41FF-D34B-B2A5C3D6F0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523"/>
          <a:stretch/>
        </p:blipFill>
        <p:spPr>
          <a:xfrm>
            <a:off x="7684006" y="10"/>
            <a:ext cx="4507993" cy="6857990"/>
          </a:xfrm>
          <a:prstGeom prst="rect">
            <a:avLst/>
          </a:prstGeom>
        </p:spPr>
      </p:pic>
    </p:spTree>
    <p:extLst>
      <p:ext uri="{BB962C8B-B14F-4D97-AF65-F5344CB8AC3E}">
        <p14:creationId xmlns:p14="http://schemas.microsoft.com/office/powerpoint/2010/main" val="3849206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1028700" y="1967266"/>
            <a:ext cx="2628900" cy="2547257"/>
          </a:xfrm>
          <a:noFill/>
        </p:spPr>
        <p:txBody>
          <a:bodyPr vert="horz" lIns="91440" tIns="45720" rIns="91440" bIns="45720" rtlCol="0" anchor="ctr">
            <a:normAutofit fontScale="90000"/>
          </a:bodyPr>
          <a:lstStyle/>
          <a:p>
            <a:pPr algn="ctr"/>
            <a:r>
              <a:rPr lang="en-US" sz="3300" kern="1200" dirty="0">
                <a:solidFill>
                  <a:srgbClr val="FFFFFF"/>
                </a:solidFill>
                <a:latin typeface="+mj-lt"/>
                <a:ea typeface="+mj-ea"/>
                <a:cs typeface="+mj-cs"/>
              </a:rPr>
              <a:t>Continue to research and track evolving public attitudes about privacy</a:t>
            </a:r>
          </a:p>
        </p:txBody>
      </p:sp>
      <p:pic>
        <p:nvPicPr>
          <p:cNvPr id="6" name="Content Placeholder 5" descr="Three paper planes and their trails">
            <a:extLst>
              <a:ext uri="{FF2B5EF4-FFF2-40B4-BE49-F238E27FC236}">
                <a16:creationId xmlns:a16="http://schemas.microsoft.com/office/drawing/2014/main" id="{E333626A-0A3A-DC3C-E251-4484706E15B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777316" y="1164777"/>
            <a:ext cx="6780700" cy="4526117"/>
          </a:xfrm>
          <a:prstGeom prst="rect">
            <a:avLst/>
          </a:prstGeom>
        </p:spPr>
      </p:pic>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FC63ECC8-719A-498E-B101-491B6A35558E}" type="slidenum">
              <a:rPr lang="en-US">
                <a:solidFill>
                  <a:schemeClr val="tx1">
                    <a:alpha val="80000"/>
                  </a:schemeClr>
                </a:solidFill>
              </a:rPr>
              <a:pPr>
                <a:spcAft>
                  <a:spcPts val="600"/>
                </a:spcAft>
              </a:pPr>
              <a:t>26</a:t>
            </a:fld>
            <a:endParaRPr lang="en-US">
              <a:solidFill>
                <a:schemeClr val="tx1">
                  <a:alpha val="80000"/>
                </a:schemeClr>
              </a:solidFill>
            </a:endParaRPr>
          </a:p>
        </p:txBody>
      </p:sp>
    </p:spTree>
    <p:extLst>
      <p:ext uri="{BB962C8B-B14F-4D97-AF65-F5344CB8AC3E}">
        <p14:creationId xmlns:p14="http://schemas.microsoft.com/office/powerpoint/2010/main" val="41241334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Yellow question mark">
            <a:extLst>
              <a:ext uri="{FF2B5EF4-FFF2-40B4-BE49-F238E27FC236}">
                <a16:creationId xmlns:a16="http://schemas.microsoft.com/office/drawing/2014/main" id="{5BB8A3EA-7A6A-12C6-C540-018B280644C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6250"/>
          <a:stretch/>
        </p:blipFill>
        <p:spPr>
          <a:xfrm>
            <a:off x="20" y="-22"/>
            <a:ext cx="12191977" cy="6858022"/>
          </a:xfrm>
          <a:prstGeom prst="rect">
            <a:avLst/>
          </a:prstGeom>
        </p:spPr>
      </p:pic>
      <p:sp>
        <p:nvSpPr>
          <p:cNvPr id="13" name="Rectangle 1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A9766D-4565-A876-4E7D-A902CFD58D23}"/>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dirty="0">
                <a:solidFill>
                  <a:srgbClr val="FFFFFF"/>
                </a:solidFill>
              </a:rPr>
              <a:t>Questions?</a:t>
            </a:r>
          </a:p>
        </p:txBody>
      </p:sp>
      <p:sp>
        <p:nvSpPr>
          <p:cNvPr id="3" name="Content Placeholder 2">
            <a:extLst>
              <a:ext uri="{FF2B5EF4-FFF2-40B4-BE49-F238E27FC236}">
                <a16:creationId xmlns:a16="http://schemas.microsoft.com/office/drawing/2014/main" id="{8BBDB427-9A44-2239-A139-FC5F9571ADCA}"/>
              </a:ext>
            </a:extLst>
          </p:cNvPr>
          <p:cNvSpPr>
            <a:spLocks noGrp="1"/>
          </p:cNvSpPr>
          <p:nvPr>
            <p:ph idx="1"/>
          </p:nvPr>
        </p:nvSpPr>
        <p:spPr>
          <a:xfrm>
            <a:off x="643466" y="4551037"/>
            <a:ext cx="5449479" cy="1578054"/>
          </a:xfrm>
        </p:spPr>
        <p:txBody>
          <a:bodyPr vert="horz" lIns="91440" tIns="45720" rIns="91440" bIns="45720" rtlCol="0" anchor="b">
            <a:normAutofit/>
          </a:bodyPr>
          <a:lstStyle/>
          <a:p>
            <a:pPr marL="0" indent="0">
              <a:buNone/>
            </a:pPr>
            <a:r>
              <a:rPr lang="en-US" sz="2400">
                <a:solidFill>
                  <a:srgbClr val="FFFFFF"/>
                </a:solidFill>
              </a:rPr>
              <a:t>michael.b.hawes@census.gov</a:t>
            </a:r>
          </a:p>
        </p:txBody>
      </p:sp>
      <p:sp>
        <p:nvSpPr>
          <p:cNvPr id="15" name="Rectangle 1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E63CCE31-A1FE-6063-2082-02D5347E4B1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C63ECC8-719A-498E-B101-491B6A35558E}" type="slidenum">
              <a:rPr lang="en-US">
                <a:solidFill>
                  <a:srgbClr val="FFFFFF"/>
                </a:solidFill>
                <a:latin typeface="Calibri" panose="020F0502020204030204"/>
              </a:rPr>
              <a:pPr>
                <a:spcAft>
                  <a:spcPts val="600"/>
                </a:spcAft>
                <a:defRPr/>
              </a:pPr>
              <a:t>27</a:t>
            </a:fld>
            <a:endParaRPr lang="en-US">
              <a:solidFill>
                <a:srgbClr val="FFFFFF"/>
              </a:solidFill>
              <a:latin typeface="Calibri" panose="020F0502020204030204"/>
            </a:endParaRPr>
          </a:p>
        </p:txBody>
      </p:sp>
    </p:spTree>
    <p:extLst>
      <p:ext uri="{BB962C8B-B14F-4D97-AF65-F5344CB8AC3E}">
        <p14:creationId xmlns:p14="http://schemas.microsoft.com/office/powerpoint/2010/main" val="2250645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D727-A273-B079-1D71-E2E75CDA222A}"/>
              </a:ext>
            </a:extLst>
          </p:cNvPr>
          <p:cNvSpPr>
            <a:spLocks noGrp="1"/>
          </p:cNvSpPr>
          <p:nvPr>
            <p:ph type="title"/>
          </p:nvPr>
        </p:nvSpPr>
        <p:spPr/>
        <p:txBody>
          <a:bodyPr/>
          <a:lstStyle/>
          <a:p>
            <a:r>
              <a:rPr lang="en-US" dirty="0"/>
              <a:t>Mechanisms to Share</a:t>
            </a:r>
          </a:p>
        </p:txBody>
      </p:sp>
      <p:sp>
        <p:nvSpPr>
          <p:cNvPr id="3" name="Content Placeholder 2">
            <a:extLst>
              <a:ext uri="{FF2B5EF4-FFF2-40B4-BE49-F238E27FC236}">
                <a16:creationId xmlns:a16="http://schemas.microsoft.com/office/drawing/2014/main" id="{87812CE9-EC39-9C7F-5A2C-BBCECEF53F53}"/>
              </a:ext>
            </a:extLst>
          </p:cNvPr>
          <p:cNvSpPr>
            <a:spLocks noGrp="1"/>
          </p:cNvSpPr>
          <p:nvPr>
            <p:ph idx="1"/>
          </p:nvPr>
        </p:nvSpPr>
        <p:spPr/>
        <p:txBody>
          <a:bodyPr vert="horz" lIns="91440" tIns="45720" rIns="91440" bIns="45720" rtlCol="0" anchor="t">
            <a:normAutofit/>
          </a:bodyPr>
          <a:lstStyle/>
          <a:p>
            <a:pPr marL="0" indent="0">
              <a:buNone/>
            </a:pPr>
            <a:r>
              <a:rPr lang="en-US" dirty="0">
                <a:ea typeface="Calibri" panose="020F0502020204030204"/>
                <a:cs typeface="Calibri" panose="020F0502020204030204"/>
              </a:rPr>
              <a:t>There are numerous statutory provisions and frameworks for statistical agencies to acquire administrative records, including:</a:t>
            </a:r>
          </a:p>
          <a:p>
            <a:pPr marL="457200" indent="-457200"/>
            <a:r>
              <a:rPr lang="en-US" dirty="0">
                <a:ea typeface="Calibri" panose="020F0502020204030204"/>
                <a:cs typeface="Calibri" panose="020F0502020204030204"/>
              </a:rPr>
              <a:t>Privacy Act -- 5 U.S.C §552(b)(4)</a:t>
            </a:r>
          </a:p>
          <a:p>
            <a:pPr marL="457200" indent="-457200"/>
            <a:r>
              <a:rPr lang="en-US" dirty="0">
                <a:ea typeface="Calibri" panose="020F0502020204030204"/>
                <a:cs typeface="Calibri" panose="020F0502020204030204"/>
              </a:rPr>
              <a:t>Evidence Act – 44 U.S.C. §3581</a:t>
            </a:r>
          </a:p>
          <a:p>
            <a:pPr marL="457200" indent="-457200"/>
            <a:r>
              <a:rPr lang="en-US" dirty="0">
                <a:ea typeface="Calibri" panose="020F0502020204030204"/>
                <a:cs typeface="Calibri" panose="020F0502020204030204"/>
              </a:rPr>
              <a:t>Internal Revenue Code – 26 U.S.C. §6103(j)</a:t>
            </a:r>
          </a:p>
          <a:p>
            <a:pPr marL="1371600" lvl="3">
              <a:buNone/>
            </a:pPr>
            <a:r>
              <a:rPr lang="en-US" sz="2800" dirty="0">
                <a:ea typeface="Calibri" panose="020F0502020204030204"/>
                <a:cs typeface="Calibri" panose="020F0502020204030204"/>
              </a:rPr>
              <a:t>...to name just a few.</a:t>
            </a:r>
          </a:p>
        </p:txBody>
      </p:sp>
      <p:sp>
        <p:nvSpPr>
          <p:cNvPr id="4" name="Slide Number Placeholder 3">
            <a:extLst>
              <a:ext uri="{FF2B5EF4-FFF2-40B4-BE49-F238E27FC236}">
                <a16:creationId xmlns:a16="http://schemas.microsoft.com/office/drawing/2014/main" id="{A728624D-579A-7690-66CC-3D624F9F978D}"/>
              </a:ext>
            </a:extLst>
          </p:cNvPr>
          <p:cNvSpPr>
            <a:spLocks noGrp="1"/>
          </p:cNvSpPr>
          <p:nvPr>
            <p:ph type="sldNum" sz="quarter" idx="12"/>
          </p:nvPr>
        </p:nvSpPr>
        <p:spPr/>
        <p:txBody>
          <a:bodyPr/>
          <a:lstStyle/>
          <a:p>
            <a:fld id="{FC63ECC8-719A-498E-B101-491B6A35558E}" type="slidenum">
              <a:rPr lang="en-US" smtClean="0"/>
              <a:t>3</a:t>
            </a:fld>
            <a:endParaRPr lang="en-US" dirty="0"/>
          </a:p>
        </p:txBody>
      </p:sp>
    </p:spTree>
    <p:extLst>
      <p:ext uri="{BB962C8B-B14F-4D97-AF65-F5344CB8AC3E}">
        <p14:creationId xmlns:p14="http://schemas.microsoft.com/office/powerpoint/2010/main" val="515471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A8728-AA40-539C-EF9E-74C7E6ADAF1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D92C0D-5105-3D2C-D324-B8178130A58C}"/>
              </a:ext>
            </a:extLst>
          </p:cNvPr>
          <p:cNvSpPr>
            <a:spLocks noGrp="1"/>
          </p:cNvSpPr>
          <p:nvPr>
            <p:ph idx="1"/>
          </p:nvPr>
        </p:nvSpPr>
        <p:spPr>
          <a:xfrm>
            <a:off x="1269521" y="1451814"/>
            <a:ext cx="10515600" cy="4351338"/>
          </a:xfrm>
        </p:spPr>
        <p:txBody>
          <a:bodyPr vert="horz" lIns="91440" tIns="45720" rIns="91440" bIns="45720" rtlCol="0" anchor="t">
            <a:normAutofit/>
          </a:bodyPr>
          <a:lstStyle/>
          <a:p>
            <a:pPr marL="0" indent="0">
              <a:buNone/>
            </a:pPr>
            <a:r>
              <a:rPr lang="en-US" dirty="0">
                <a:ea typeface="Calibri"/>
                <a:cs typeface="Calibri"/>
              </a:rPr>
              <a:t>In fact, statistical agencies are often required to use administrative records over direct survey collections whenever practicable.</a:t>
            </a:r>
          </a:p>
        </p:txBody>
      </p:sp>
      <p:sp>
        <p:nvSpPr>
          <p:cNvPr id="4" name="Slide Number Placeholder 3">
            <a:extLst>
              <a:ext uri="{FF2B5EF4-FFF2-40B4-BE49-F238E27FC236}">
                <a16:creationId xmlns:a16="http://schemas.microsoft.com/office/drawing/2014/main" id="{170CC2BD-A06C-91B0-8AD5-3B33511924C2}"/>
              </a:ext>
            </a:extLst>
          </p:cNvPr>
          <p:cNvSpPr>
            <a:spLocks noGrp="1"/>
          </p:cNvSpPr>
          <p:nvPr>
            <p:ph type="sldNum" sz="quarter" idx="12"/>
          </p:nvPr>
        </p:nvSpPr>
        <p:spPr/>
        <p:txBody>
          <a:bodyPr/>
          <a:lstStyle/>
          <a:p>
            <a:fld id="{FC63ECC8-719A-498E-B101-491B6A35558E}" type="slidenum">
              <a:rPr lang="en-US" smtClean="0"/>
              <a:t>4</a:t>
            </a:fld>
            <a:endParaRPr lang="en-US"/>
          </a:p>
        </p:txBody>
      </p:sp>
      <p:sp>
        <p:nvSpPr>
          <p:cNvPr id="11" name="TextBox 10">
            <a:extLst>
              <a:ext uri="{FF2B5EF4-FFF2-40B4-BE49-F238E27FC236}">
                <a16:creationId xmlns:a16="http://schemas.microsoft.com/office/drawing/2014/main" id="{EB3956A0-55D5-68A4-35F8-B181F5E5EAAC}"/>
              </a:ext>
            </a:extLst>
          </p:cNvPr>
          <p:cNvSpPr txBox="1"/>
          <p:nvPr/>
        </p:nvSpPr>
        <p:spPr>
          <a:xfrm>
            <a:off x="3004330" y="2887706"/>
            <a:ext cx="618334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i="1" dirty="0">
                <a:solidFill>
                  <a:srgbClr val="333333"/>
                </a:solidFill>
                <a:ea typeface="Open Sans"/>
                <a:cs typeface="Open Sans"/>
              </a:rPr>
              <a:t>“To the maximum extent possible and consistent with the kind, timeliness, quality and scope of the statistics required, the [Census Bureau] shall acquire and use information available from [administrative records] instead of conducting direct inquiries.” 13 U.S.C. §(6)(c)</a:t>
            </a:r>
            <a:endParaRPr lang="en-US" sz="2400" i="1" dirty="0">
              <a:ea typeface="Calibri" panose="020F0502020204030204"/>
              <a:cs typeface="Calibri" panose="020F0502020204030204"/>
            </a:endParaRPr>
          </a:p>
        </p:txBody>
      </p:sp>
    </p:spTree>
    <p:extLst>
      <p:ext uri="{BB962C8B-B14F-4D97-AF65-F5344CB8AC3E}">
        <p14:creationId xmlns:p14="http://schemas.microsoft.com/office/powerpoint/2010/main" val="1103728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7E604-FD59-B761-2103-C36656A3CC14}"/>
              </a:ext>
            </a:extLst>
          </p:cNvPr>
          <p:cNvSpPr>
            <a:spLocks noGrp="1"/>
          </p:cNvSpPr>
          <p:nvPr>
            <p:ph type="title"/>
          </p:nvPr>
        </p:nvSpPr>
        <p:spPr/>
        <p:txBody>
          <a:bodyPr/>
          <a:lstStyle/>
          <a:p>
            <a:r>
              <a:rPr lang="en-US" dirty="0"/>
              <a:t>“Statistical Purposes” Only</a:t>
            </a:r>
          </a:p>
        </p:txBody>
      </p:sp>
      <p:sp>
        <p:nvSpPr>
          <p:cNvPr id="3" name="Content Placeholder 2">
            <a:extLst>
              <a:ext uri="{FF2B5EF4-FFF2-40B4-BE49-F238E27FC236}">
                <a16:creationId xmlns:a16="http://schemas.microsoft.com/office/drawing/2014/main" id="{7CA03A69-A8BA-4277-CFF5-B349102C5E53}"/>
              </a:ext>
            </a:extLst>
          </p:cNvPr>
          <p:cNvSpPr>
            <a:spLocks noGrp="1"/>
          </p:cNvSpPr>
          <p:nvPr>
            <p:ph idx="1"/>
          </p:nvPr>
        </p:nvSpPr>
        <p:spPr>
          <a:xfrm>
            <a:off x="838200" y="1539875"/>
            <a:ext cx="10505017" cy="1409172"/>
          </a:xfrm>
        </p:spPr>
        <p:txBody>
          <a:bodyPr vert="horz" lIns="91440" tIns="45720" rIns="91440" bIns="45720" rtlCol="0" anchor="t">
            <a:normAutofit/>
          </a:bodyPr>
          <a:lstStyle/>
          <a:p>
            <a:pPr marL="0" indent="0">
              <a:buNone/>
            </a:pPr>
            <a:r>
              <a:rPr lang="en-US" dirty="0">
                <a:ea typeface="Calibri" panose="020F0502020204030204"/>
                <a:cs typeface="Calibri" panose="020F0502020204030204"/>
              </a:rPr>
              <a:t>Once acquired by a federal statistical agency, these records are typically afforded strong confidentiality and data access and use protections.</a:t>
            </a:r>
          </a:p>
          <a:p>
            <a:pPr marL="0" indent="0">
              <a:buNone/>
            </a:pPr>
            <a:r>
              <a:rPr lang="en-US" dirty="0">
                <a:ea typeface="Calibri" panose="020F0502020204030204"/>
                <a:cs typeface="Calibri" panose="020F0502020204030204"/>
              </a:rPr>
              <a:t>These limit the use of the data "for statistical purposes only"</a:t>
            </a:r>
          </a:p>
          <a:p>
            <a:pPr marL="0" indent="0">
              <a:buNone/>
            </a:pPr>
            <a:endParaRPr lang="en-US" dirty="0">
              <a:ea typeface="Calibri" panose="020F0502020204030204"/>
              <a:cs typeface="Calibri" panose="020F0502020204030204"/>
            </a:endParaRPr>
          </a:p>
          <a:p>
            <a:pPr marL="0" indent="0">
              <a:buNone/>
            </a:pPr>
            <a:endParaRPr lang="en-US" dirty="0"/>
          </a:p>
        </p:txBody>
      </p:sp>
      <p:sp>
        <p:nvSpPr>
          <p:cNvPr id="4" name="Slide Number Placeholder 3">
            <a:extLst>
              <a:ext uri="{FF2B5EF4-FFF2-40B4-BE49-F238E27FC236}">
                <a16:creationId xmlns:a16="http://schemas.microsoft.com/office/drawing/2014/main" id="{3BCF8010-1908-D96C-7967-D89F45614B2D}"/>
              </a:ext>
            </a:extLst>
          </p:cNvPr>
          <p:cNvSpPr>
            <a:spLocks noGrp="1"/>
          </p:cNvSpPr>
          <p:nvPr>
            <p:ph type="sldNum" sz="quarter" idx="12"/>
          </p:nvPr>
        </p:nvSpPr>
        <p:spPr/>
        <p:txBody>
          <a:bodyPr/>
          <a:lstStyle/>
          <a:p>
            <a:fld id="{FC63ECC8-719A-498E-B101-491B6A35558E}" type="slidenum">
              <a:rPr lang="en-US" smtClean="0"/>
              <a:t>5</a:t>
            </a:fld>
            <a:endParaRPr lang="en-US" dirty="0"/>
          </a:p>
        </p:txBody>
      </p:sp>
      <p:sp>
        <p:nvSpPr>
          <p:cNvPr id="5" name="TextBox 4">
            <a:extLst>
              <a:ext uri="{FF2B5EF4-FFF2-40B4-BE49-F238E27FC236}">
                <a16:creationId xmlns:a16="http://schemas.microsoft.com/office/drawing/2014/main" id="{CE3182EB-01EB-13E3-3231-3DFEF89E6EE1}"/>
              </a:ext>
            </a:extLst>
          </p:cNvPr>
          <p:cNvSpPr txBox="1"/>
          <p:nvPr/>
        </p:nvSpPr>
        <p:spPr>
          <a:xfrm>
            <a:off x="838201" y="3072374"/>
            <a:ext cx="10515599" cy="2748445"/>
          </a:xfrm>
          <a:prstGeom prst="rect">
            <a:avLst/>
          </a:prstGeom>
          <a:solidFill>
            <a:schemeClr val="accent1">
              <a:lumMod val="40000"/>
              <a:lumOff val="60000"/>
            </a:schemeClr>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buFont typeface="+mj-lt"/>
              <a:buAutoNum type="arabicParenR"/>
            </a:pPr>
            <a:r>
              <a:rPr lang="en-US" dirty="0">
                <a:solidFill>
                  <a:srgbClr val="333333"/>
                </a:solidFill>
                <a:ea typeface="Open Sans"/>
                <a:cs typeface="Open Sans"/>
              </a:rPr>
              <a:t>To ensure that information supplied by individuals or organizations to an </a:t>
            </a:r>
            <a:r>
              <a:rPr lang="en-US" dirty="0">
                <a:ea typeface="Open Sans"/>
                <a:cs typeface="Open Sans"/>
                <a:hlinkClick r:id="rId3"/>
              </a:rPr>
              <a:t>agency</a:t>
            </a:r>
            <a:r>
              <a:rPr lang="en-US" dirty="0">
                <a:solidFill>
                  <a:srgbClr val="333333"/>
                </a:solidFill>
                <a:ea typeface="Open Sans"/>
                <a:cs typeface="Open Sans"/>
              </a:rPr>
              <a:t> for </a:t>
            </a:r>
            <a:r>
              <a:rPr lang="en-US" dirty="0">
                <a:ea typeface="Open Sans"/>
                <a:cs typeface="Open Sans"/>
                <a:hlinkClick r:id="rId4"/>
              </a:rPr>
              <a:t>statistical purposes</a:t>
            </a:r>
            <a:r>
              <a:rPr lang="en-US" dirty="0">
                <a:solidFill>
                  <a:srgbClr val="333333"/>
                </a:solidFill>
                <a:ea typeface="Open Sans"/>
                <a:cs typeface="Open Sans"/>
              </a:rPr>
              <a:t> under a pledge of confidentiality is used exclusively for </a:t>
            </a:r>
            <a:r>
              <a:rPr lang="en-US" dirty="0">
                <a:ea typeface="Open Sans"/>
                <a:cs typeface="Open Sans"/>
                <a:hlinkClick r:id="rId4"/>
              </a:rPr>
              <a:t>statistical purposes</a:t>
            </a:r>
            <a:r>
              <a:rPr lang="en-US" dirty="0">
                <a:solidFill>
                  <a:srgbClr val="333333"/>
                </a:solidFill>
                <a:ea typeface="Open Sans"/>
                <a:cs typeface="Open Sans"/>
              </a:rPr>
              <a:t>.</a:t>
            </a:r>
            <a:endParaRPr lang="en-US" dirty="0">
              <a:ea typeface="Open Sans"/>
              <a:cs typeface="Open Sans"/>
            </a:endParaRPr>
          </a:p>
          <a:p>
            <a:pPr marL="228600" indent="-228600">
              <a:lnSpc>
                <a:spcPct val="90000"/>
              </a:lnSpc>
              <a:spcBef>
                <a:spcPts val="1000"/>
              </a:spcBef>
              <a:buFont typeface="+mj-lt"/>
              <a:buAutoNum type="arabicParenR"/>
            </a:pPr>
            <a:r>
              <a:rPr lang="en-US" dirty="0">
                <a:solidFill>
                  <a:srgbClr val="333333"/>
                </a:solidFill>
                <a:ea typeface="Open Sans"/>
                <a:cs typeface="Open Sans"/>
              </a:rPr>
              <a:t>To ensure that individuals or organizations who supply information under a pledge of confidentiality to agencies for </a:t>
            </a:r>
            <a:r>
              <a:rPr lang="en-US" dirty="0">
                <a:ea typeface="Open Sans"/>
                <a:cs typeface="Open Sans"/>
                <a:hlinkClick r:id="rId4"/>
              </a:rPr>
              <a:t>statistical purposes</a:t>
            </a:r>
            <a:r>
              <a:rPr lang="en-US" dirty="0">
                <a:solidFill>
                  <a:srgbClr val="333333"/>
                </a:solidFill>
                <a:ea typeface="Open Sans"/>
                <a:cs typeface="Open Sans"/>
              </a:rPr>
              <a:t> will neither have that information disclosed in</a:t>
            </a:r>
            <a:r>
              <a:rPr lang="en-US" dirty="0">
                <a:ea typeface="Open Sans"/>
                <a:cs typeface="Open Sans"/>
                <a:hlinkClick r:id="rId5"/>
              </a:rPr>
              <a:t> identifiable form </a:t>
            </a:r>
            <a:r>
              <a:rPr lang="en-US" dirty="0">
                <a:solidFill>
                  <a:srgbClr val="333333"/>
                </a:solidFill>
                <a:ea typeface="Open Sans"/>
                <a:cs typeface="Open Sans"/>
              </a:rPr>
              <a:t>to anyone not authorized by this subchapter nor have that information used for any purpose other than a </a:t>
            </a:r>
            <a:r>
              <a:rPr lang="en-US" dirty="0">
                <a:ea typeface="Open Sans"/>
                <a:cs typeface="Open Sans"/>
                <a:hlinkClick r:id="rId4"/>
              </a:rPr>
              <a:t>statistical purpose</a:t>
            </a:r>
            <a:r>
              <a:rPr lang="en-US" dirty="0">
                <a:solidFill>
                  <a:srgbClr val="333333"/>
                </a:solidFill>
                <a:ea typeface="Open Sans"/>
                <a:cs typeface="Open Sans"/>
              </a:rPr>
              <a:t>.</a:t>
            </a:r>
            <a:endParaRPr lang="en-US" dirty="0">
              <a:ea typeface="Open Sans"/>
              <a:cs typeface="Open Sans"/>
            </a:endParaRPr>
          </a:p>
          <a:p>
            <a:pPr marL="228600" indent="-228600">
              <a:lnSpc>
                <a:spcPct val="90000"/>
              </a:lnSpc>
              <a:spcBef>
                <a:spcPts val="1000"/>
              </a:spcBef>
              <a:buFont typeface="+mj-lt"/>
              <a:buAutoNum type="arabicParenR"/>
            </a:pPr>
            <a:r>
              <a:rPr lang="en-US" dirty="0">
                <a:solidFill>
                  <a:srgbClr val="333333"/>
                </a:solidFill>
                <a:ea typeface="Open Sans"/>
                <a:cs typeface="Open Sans"/>
              </a:rPr>
              <a:t>To safeguard the confidentiality of individually identifiable information acquired under a pledge of confidentiality for </a:t>
            </a:r>
            <a:r>
              <a:rPr lang="en-US" dirty="0">
                <a:ea typeface="Open Sans"/>
                <a:cs typeface="Open Sans"/>
                <a:hlinkClick r:id="rId4"/>
              </a:rPr>
              <a:t>statistical purposes</a:t>
            </a:r>
            <a:r>
              <a:rPr lang="en-US" dirty="0">
                <a:solidFill>
                  <a:srgbClr val="333333"/>
                </a:solidFill>
                <a:ea typeface="Open Sans"/>
                <a:cs typeface="Open Sans"/>
              </a:rPr>
              <a:t> by controlling access to, and uses made of, such information.</a:t>
            </a:r>
            <a:endParaRPr lang="en-US" dirty="0">
              <a:ea typeface="Open Sans"/>
              <a:cs typeface="Open Sans"/>
            </a:endParaRPr>
          </a:p>
          <a:p>
            <a:pPr>
              <a:lnSpc>
                <a:spcPct val="90000"/>
              </a:lnSpc>
              <a:spcBef>
                <a:spcPts val="1000"/>
              </a:spcBef>
            </a:pPr>
            <a:r>
              <a:rPr lang="en-US" sz="2000" dirty="0">
                <a:ea typeface="Calibri"/>
                <a:cs typeface="Calibri"/>
              </a:rPr>
              <a:t>Confidential Information Protection and Statistical Efficiency Act [44 U.S.C. §3572(a)]</a:t>
            </a:r>
          </a:p>
        </p:txBody>
      </p:sp>
    </p:spTree>
    <p:extLst>
      <p:ext uri="{BB962C8B-B14F-4D97-AF65-F5344CB8AC3E}">
        <p14:creationId xmlns:p14="http://schemas.microsoft.com/office/powerpoint/2010/main" val="962553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9AD466-97DF-2D9D-DF4A-EDBD22BC03F7}"/>
              </a:ext>
            </a:extLst>
          </p:cNvPr>
          <p:cNvSpPr>
            <a:spLocks noGrp="1"/>
          </p:cNvSpPr>
          <p:nvPr>
            <p:ph type="title"/>
          </p:nvPr>
        </p:nvSpPr>
        <p:spPr/>
        <p:txBody>
          <a:bodyPr/>
          <a:lstStyle/>
          <a:p>
            <a:r>
              <a:rPr lang="en-US" dirty="0"/>
              <a:t>Privacy and Confidentiality Challenges with Increased Administrative Record Usage</a:t>
            </a:r>
          </a:p>
        </p:txBody>
      </p:sp>
      <p:sp>
        <p:nvSpPr>
          <p:cNvPr id="4" name="Slide Number Placeholder 3">
            <a:extLst>
              <a:ext uri="{FF2B5EF4-FFF2-40B4-BE49-F238E27FC236}">
                <a16:creationId xmlns:a16="http://schemas.microsoft.com/office/drawing/2014/main" id="{01BD3FFF-2EF1-76DD-225D-954231785DC6}"/>
              </a:ext>
            </a:extLst>
          </p:cNvPr>
          <p:cNvSpPr>
            <a:spLocks noGrp="1"/>
          </p:cNvSpPr>
          <p:nvPr>
            <p:ph type="sldNum" sz="quarter" idx="12"/>
          </p:nvPr>
        </p:nvSpPr>
        <p:spPr/>
        <p:txBody>
          <a:bodyPr/>
          <a:lstStyle/>
          <a:p>
            <a:fld id="{FC63ECC8-719A-498E-B101-491B6A35558E}" type="slidenum">
              <a:rPr lang="en-US" smtClean="0"/>
              <a:t>6</a:t>
            </a:fld>
            <a:endParaRPr lang="en-US"/>
          </a:p>
        </p:txBody>
      </p:sp>
    </p:spTree>
    <p:extLst>
      <p:ext uri="{BB962C8B-B14F-4D97-AF65-F5344CB8AC3E}">
        <p14:creationId xmlns:p14="http://schemas.microsoft.com/office/powerpoint/2010/main" val="826419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Brick wall">
            <a:extLst>
              <a:ext uri="{FF2B5EF4-FFF2-40B4-BE49-F238E27FC236}">
                <a16:creationId xmlns:a16="http://schemas.microsoft.com/office/drawing/2014/main" id="{0B2F4FAB-780F-3CB6-CC2B-508AB2FA33A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174" t="2381" r="2" b="4194"/>
          <a:stretch/>
        </p:blipFill>
        <p:spPr>
          <a:xfrm>
            <a:off x="20" y="10"/>
            <a:ext cx="8668492" cy="6857990"/>
          </a:xfrm>
          <a:prstGeom prst="rect">
            <a:avLst/>
          </a:prstGeom>
        </p:spPr>
      </p:pic>
      <p:sp>
        <p:nvSpPr>
          <p:cNvPr id="15" name="Rectangle 14">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8395868" y="1161288"/>
            <a:ext cx="3438144" cy="1124712"/>
          </a:xfrm>
        </p:spPr>
        <p:txBody>
          <a:bodyPr anchor="b">
            <a:normAutofit/>
          </a:bodyPr>
          <a:lstStyle/>
          <a:p>
            <a:r>
              <a:rPr lang="en-US" sz="2400" dirty="0"/>
              <a:t>Privacy attitudes are a barrier to survey participation</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9077706" y="6356350"/>
            <a:ext cx="2743200" cy="365125"/>
          </a:xfrm>
        </p:spPr>
        <p:txBody>
          <a:bodyPr>
            <a:normAutofit/>
          </a:bodyPr>
          <a:lstStyle/>
          <a:p>
            <a:pPr>
              <a:spcAft>
                <a:spcPts val="600"/>
              </a:spcAft>
            </a:pPr>
            <a:fld id="{FC63ECC8-719A-498E-B101-491B6A35558E}" type="slidenum">
              <a:rPr lang="en-US">
                <a:solidFill>
                  <a:schemeClr val="tx1"/>
                </a:solidFill>
              </a:rPr>
              <a:pPr>
                <a:spcAft>
                  <a:spcPts val="600"/>
                </a:spcAft>
              </a:pPr>
              <a:t>7</a:t>
            </a:fld>
            <a:endParaRPr lang="en-US">
              <a:solidFill>
                <a:schemeClr val="tx1"/>
              </a:solidFill>
            </a:endParaRPr>
          </a:p>
        </p:txBody>
      </p:sp>
      <p:pic>
        <p:nvPicPr>
          <p:cNvPr id="7" name="Picture 6">
            <a:extLst>
              <a:ext uri="{FF2B5EF4-FFF2-40B4-BE49-F238E27FC236}">
                <a16:creationId xmlns:a16="http://schemas.microsoft.com/office/drawing/2014/main" id="{76BD2A4C-A81E-EF4B-CC67-53ED455EEF91}"/>
              </a:ext>
            </a:extLst>
          </p:cNvPr>
          <p:cNvPicPr>
            <a:picLocks noChangeAspect="1"/>
          </p:cNvPicPr>
          <p:nvPr/>
        </p:nvPicPr>
        <p:blipFill>
          <a:blip r:embed="rId4"/>
          <a:stretch>
            <a:fillRect/>
          </a:stretch>
        </p:blipFill>
        <p:spPr>
          <a:xfrm>
            <a:off x="1884396" y="1376619"/>
            <a:ext cx="5523809" cy="41047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59F14C4B-3AE8-E7FA-2844-9971011477D5}"/>
              </a:ext>
            </a:extLst>
          </p:cNvPr>
          <p:cNvSpPr txBox="1"/>
          <p:nvPr/>
        </p:nvSpPr>
        <p:spPr>
          <a:xfrm>
            <a:off x="6917805" y="6065936"/>
            <a:ext cx="5174905" cy="307777"/>
          </a:xfrm>
          <a:prstGeom prst="rect">
            <a:avLst/>
          </a:prstGeom>
          <a:noFill/>
        </p:spPr>
        <p:txBody>
          <a:bodyPr wrap="square" rtlCol="0">
            <a:spAutoFit/>
          </a:bodyPr>
          <a:lstStyle/>
          <a:p>
            <a:r>
              <a:rPr lang="en-US" sz="1400" dirty="0">
                <a:hlinkClick r:id="rId5"/>
              </a:rPr>
              <a:t>2020 Census Barriers, Attitudes, and Motivators Study Survey Report</a:t>
            </a:r>
            <a:endParaRPr lang="en-US" sz="1400" dirty="0"/>
          </a:p>
        </p:txBody>
      </p:sp>
      <p:sp>
        <p:nvSpPr>
          <p:cNvPr id="9" name="TextBox 8">
            <a:extLst>
              <a:ext uri="{FF2B5EF4-FFF2-40B4-BE49-F238E27FC236}">
                <a16:creationId xmlns:a16="http://schemas.microsoft.com/office/drawing/2014/main" id="{7375BFE8-15B5-8E1A-B585-D96DAC96E6DB}"/>
              </a:ext>
            </a:extLst>
          </p:cNvPr>
          <p:cNvSpPr txBox="1"/>
          <p:nvPr/>
        </p:nvSpPr>
        <p:spPr>
          <a:xfrm>
            <a:off x="8398869" y="2576414"/>
            <a:ext cx="2761673" cy="3416320"/>
          </a:xfrm>
          <a:prstGeom prst="rect">
            <a:avLst/>
          </a:prstGeom>
          <a:noFill/>
        </p:spPr>
        <p:txBody>
          <a:bodyPr wrap="square" rtlCol="0">
            <a:spAutoFit/>
          </a:bodyPr>
          <a:lstStyle/>
          <a:p>
            <a:r>
              <a:rPr lang="en-US" i="1" dirty="0"/>
              <a:t>53% of respondents were “somewhat,” “very,” or “extremely” concerned about the Census Bureau’s ability to protect the confidentiality of their data.</a:t>
            </a:r>
          </a:p>
          <a:p>
            <a:endParaRPr lang="en-US" i="1" dirty="0"/>
          </a:p>
          <a:p>
            <a:r>
              <a:rPr lang="en-US" i="1" dirty="0"/>
              <a:t>49% thought the Census Bureau would share their information with other government agencies.</a:t>
            </a:r>
          </a:p>
        </p:txBody>
      </p:sp>
    </p:spTree>
    <p:extLst>
      <p:ext uri="{BB962C8B-B14F-4D97-AF65-F5344CB8AC3E}">
        <p14:creationId xmlns:p14="http://schemas.microsoft.com/office/powerpoint/2010/main" val="99941317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10" descr="Rows of colorful paper chain people">
            <a:extLst>
              <a:ext uri="{FF2B5EF4-FFF2-40B4-BE49-F238E27FC236}">
                <a16:creationId xmlns:a16="http://schemas.microsoft.com/office/drawing/2014/main" id="{3057B7F5-9742-38C2-ABDE-86D5ADE0E752}"/>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5730"/>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885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523875" y="42595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Privacy attitudes vary by demographic group</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5069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24356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457200">
              <a:spcAft>
                <a:spcPts val="600"/>
              </a:spcAft>
            </a:pPr>
            <a:fld id="{FC63ECC8-719A-498E-B101-491B6A35558E}" type="slidenum">
              <a:rPr lang="en-US">
                <a:solidFill>
                  <a:srgbClr val="FFFFFF"/>
                </a:solidFill>
              </a:rPr>
              <a:pPr defTabSz="457200">
                <a:spcAft>
                  <a:spcPts val="600"/>
                </a:spcAft>
              </a:pPr>
              <a:t>8</a:t>
            </a:fld>
            <a:endParaRPr lang="en-US">
              <a:solidFill>
                <a:srgbClr val="FFFFFF"/>
              </a:solidFill>
            </a:endParaRPr>
          </a:p>
        </p:txBody>
      </p:sp>
      <p:pic>
        <p:nvPicPr>
          <p:cNvPr id="12" name="Picture 11">
            <a:extLst>
              <a:ext uri="{FF2B5EF4-FFF2-40B4-BE49-F238E27FC236}">
                <a16:creationId xmlns:a16="http://schemas.microsoft.com/office/drawing/2014/main" id="{FBFF279B-C28F-A61F-1CE9-CD7DD70327D1}"/>
              </a:ext>
            </a:extLst>
          </p:cNvPr>
          <p:cNvPicPr>
            <a:picLocks noChangeAspect="1"/>
          </p:cNvPicPr>
          <p:nvPr/>
        </p:nvPicPr>
        <p:blipFill>
          <a:blip r:embed="rId4"/>
          <a:stretch>
            <a:fillRect/>
          </a:stretch>
        </p:blipFill>
        <p:spPr>
          <a:xfrm>
            <a:off x="390470" y="1588213"/>
            <a:ext cx="5110164" cy="44234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FAE58911-3FC7-6805-60FB-01B9939DA3FB}"/>
              </a:ext>
            </a:extLst>
          </p:cNvPr>
          <p:cNvPicPr>
            <a:picLocks noChangeAspect="1"/>
          </p:cNvPicPr>
          <p:nvPr/>
        </p:nvPicPr>
        <p:blipFill>
          <a:blip r:embed="rId5"/>
          <a:stretch>
            <a:fillRect/>
          </a:stretch>
        </p:blipFill>
        <p:spPr>
          <a:xfrm>
            <a:off x="6508675" y="1613263"/>
            <a:ext cx="5226125" cy="43808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TextBox 13">
            <a:extLst>
              <a:ext uri="{FF2B5EF4-FFF2-40B4-BE49-F238E27FC236}">
                <a16:creationId xmlns:a16="http://schemas.microsoft.com/office/drawing/2014/main" id="{C63030F2-1081-881D-1079-FC0CE39ECCE7}"/>
              </a:ext>
            </a:extLst>
          </p:cNvPr>
          <p:cNvSpPr txBox="1"/>
          <p:nvPr/>
        </p:nvSpPr>
        <p:spPr>
          <a:xfrm>
            <a:off x="112798" y="6507307"/>
            <a:ext cx="5174905" cy="307777"/>
          </a:xfrm>
          <a:prstGeom prst="rect">
            <a:avLst/>
          </a:prstGeom>
          <a:noFill/>
        </p:spPr>
        <p:txBody>
          <a:bodyPr wrap="square" rtlCol="0">
            <a:spAutoFit/>
          </a:bodyPr>
          <a:lstStyle/>
          <a:p>
            <a:r>
              <a:rPr lang="en-US" sz="1400" dirty="0">
                <a:solidFill>
                  <a:schemeClr val="bg1"/>
                </a:solidFill>
                <a:hlinkClick r:id="rId6">
                  <a:extLst>
                    <a:ext uri="{A12FA001-AC4F-418D-AE19-62706E023703}">
                      <ahyp:hlinkClr xmlns:ahyp="http://schemas.microsoft.com/office/drawing/2018/hyperlinkcolor" val="tx"/>
                    </a:ext>
                  </a:extLst>
                </a:hlinkClick>
              </a:rPr>
              <a:t>2020 Census Barriers, Attitudes, and Motivators Study Survey Report</a:t>
            </a:r>
            <a:endParaRPr lang="en-US" sz="1400" dirty="0">
              <a:solidFill>
                <a:schemeClr val="bg1"/>
              </a:solidFill>
            </a:endParaRPr>
          </a:p>
        </p:txBody>
      </p:sp>
    </p:spTree>
    <p:extLst>
      <p:ext uri="{BB962C8B-B14F-4D97-AF65-F5344CB8AC3E}">
        <p14:creationId xmlns:p14="http://schemas.microsoft.com/office/powerpoint/2010/main" val="1954056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377FF7-255C-4D80-05DE-F8AD27DB9E9E}"/>
              </a:ext>
            </a:extLst>
          </p:cNvPr>
          <p:cNvSpPr>
            <a:spLocks noGrp="1"/>
          </p:cNvSpPr>
          <p:nvPr>
            <p:ph type="title"/>
          </p:nvPr>
        </p:nvSpPr>
        <p:spPr>
          <a:xfrm>
            <a:off x="640080" y="325369"/>
            <a:ext cx="4368602" cy="1956841"/>
          </a:xfrm>
        </p:spPr>
        <p:txBody>
          <a:bodyPr anchor="b">
            <a:normAutofit fontScale="90000"/>
          </a:bodyPr>
          <a:lstStyle/>
          <a:p>
            <a:r>
              <a:rPr lang="en-US" sz="5400" dirty="0"/>
              <a:t>Privacy attitudes are contextual</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ABA172AC-9DEF-5D50-5EBB-0918684F1E09}"/>
              </a:ext>
            </a:extLst>
          </p:cNvPr>
          <p:cNvSpPr>
            <a:spLocks noGrp="1"/>
          </p:cNvSpPr>
          <p:nvPr>
            <p:ph idx="1"/>
          </p:nvPr>
        </p:nvSpPr>
        <p:spPr>
          <a:xfrm>
            <a:off x="640080" y="2872899"/>
            <a:ext cx="4243589" cy="3320668"/>
          </a:xfrm>
        </p:spPr>
        <p:txBody>
          <a:bodyPr>
            <a:normAutofit/>
          </a:bodyPr>
          <a:lstStyle/>
          <a:p>
            <a:r>
              <a:rPr lang="en-US" sz="2200" dirty="0"/>
              <a:t>Individuals supply data within a particular social, institutional, or administrative context</a:t>
            </a:r>
          </a:p>
          <a:p>
            <a:r>
              <a:rPr lang="en-US" sz="2200" dirty="0"/>
              <a:t>Expectations and concerns about privacy will vary widely across contexts (even for the same data element)</a:t>
            </a:r>
          </a:p>
        </p:txBody>
      </p:sp>
      <p:pic>
        <p:nvPicPr>
          <p:cNvPr id="10" name="Content Placeholder 9" descr="Friends lying on grass talking">
            <a:extLst>
              <a:ext uri="{FF2B5EF4-FFF2-40B4-BE49-F238E27FC236}">
                <a16:creationId xmlns:a16="http://schemas.microsoft.com/office/drawing/2014/main" id="{07636342-9A93-79E1-46B4-DC4F0567DC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423" r="1013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4" name="Slide Number Placeholder 3">
            <a:extLst>
              <a:ext uri="{FF2B5EF4-FFF2-40B4-BE49-F238E27FC236}">
                <a16:creationId xmlns:a16="http://schemas.microsoft.com/office/drawing/2014/main" id="{0E3B97D5-F7B7-978D-C8DC-12B0A5E1DD23}"/>
              </a:ext>
            </a:extLst>
          </p:cNvPr>
          <p:cNvSpPr>
            <a:spLocks noGrp="1"/>
          </p:cNvSpPr>
          <p:nvPr>
            <p:ph type="sldNum" sz="quarter" idx="12"/>
          </p:nvPr>
        </p:nvSpPr>
        <p:spPr>
          <a:xfrm>
            <a:off x="10439400" y="6356350"/>
            <a:ext cx="914400" cy="365125"/>
          </a:xfrm>
        </p:spPr>
        <p:txBody>
          <a:bodyPr>
            <a:normAutofit/>
          </a:bodyPr>
          <a:lstStyle/>
          <a:p>
            <a:pPr>
              <a:spcAft>
                <a:spcPts val="600"/>
              </a:spcAft>
            </a:pPr>
            <a:fld id="{FC63ECC8-719A-498E-B101-491B6A35558E}" type="slidenum">
              <a:rPr lang="en-US">
                <a:solidFill>
                  <a:srgbClr val="FFFFFF"/>
                </a:solidFill>
              </a:rPr>
              <a:pPr>
                <a:spcAft>
                  <a:spcPts val="600"/>
                </a:spcAft>
              </a:pPr>
              <a:t>9</a:t>
            </a:fld>
            <a:endParaRPr lang="en-US">
              <a:solidFill>
                <a:srgbClr val="FFFFFF"/>
              </a:solidFill>
            </a:endParaRPr>
          </a:p>
        </p:txBody>
      </p:sp>
    </p:spTree>
    <p:extLst>
      <p:ext uri="{BB962C8B-B14F-4D97-AF65-F5344CB8AC3E}">
        <p14:creationId xmlns:p14="http://schemas.microsoft.com/office/powerpoint/2010/main" val="42064885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 Standard Template Document Labeling Version 11-25-2019" id="{2B29FCDE-9991-402A-BF7C-68A845CABF27}" vid="{4C5D4FD4-241C-44A8-88F4-A8E870F593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FE28DCF60A55469A767A693C98DF30" ma:contentTypeVersion="11" ma:contentTypeDescription="Create a new document." ma:contentTypeScope="" ma:versionID="fd15eec54e9a16b88682b5772339e0fc">
  <xsd:schema xmlns:xsd="http://www.w3.org/2001/XMLSchema" xmlns:xs="http://www.w3.org/2001/XMLSchema" xmlns:p="http://schemas.microsoft.com/office/2006/metadata/properties" xmlns:ns3="caecc2cd-c125-47bb-b7d8-61f5602bf9df" xmlns:ns4="f42af4b1-c551-450a-9f89-76df0847d194" targetNamespace="http://schemas.microsoft.com/office/2006/metadata/properties" ma:root="true" ma:fieldsID="b9f4a88b264629eea6c93697b8a79db7" ns3:_="" ns4:_="">
    <xsd:import namespace="caecc2cd-c125-47bb-b7d8-61f5602bf9df"/>
    <xsd:import namespace="f42af4b1-c551-450a-9f89-76df0847d19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ecc2cd-c125-47bb-b7d8-61f5602bf9d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2af4b1-c551-450a-9f89-76df0847d19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92B14D-EDFD-4FDD-92C0-0DF7EDA55EC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ecc2cd-c125-47bb-b7d8-61f5602bf9df"/>
    <ds:schemaRef ds:uri="f42af4b1-c551-450a-9f89-76df0847d1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29D7FDE-784D-4DEC-B49C-6F84CF51374D}">
  <ds:schemaRefs>
    <ds:schemaRef ds:uri="http://schemas.microsoft.com/office/2006/metadata/properties"/>
    <ds:schemaRef ds:uri="http://schemas.microsoft.com/office/2006/documentManagement/types"/>
    <ds:schemaRef ds:uri="http://purl.org/dc/dcmitype/"/>
    <ds:schemaRef ds:uri="http://purl.org/dc/terms/"/>
    <ds:schemaRef ds:uri="http://schemas.openxmlformats.org/package/2006/metadata/core-properties"/>
    <ds:schemaRef ds:uri="http://schemas.microsoft.com/office/infopath/2007/PartnerControls"/>
    <ds:schemaRef ds:uri="http://purl.org/dc/elements/1.1/"/>
    <ds:schemaRef ds:uri="f42af4b1-c551-450a-9f89-76df0847d194"/>
    <ds:schemaRef ds:uri="caecc2cd-c125-47bb-b7d8-61f5602bf9df"/>
    <ds:schemaRef ds:uri="http://www.w3.org/XML/1998/namespace"/>
  </ds:schemaRefs>
</ds:datastoreItem>
</file>

<file path=customXml/itemProps3.xml><?xml version="1.0" encoding="utf-8"?>
<ds:datastoreItem xmlns:ds="http://schemas.openxmlformats.org/officeDocument/2006/customXml" ds:itemID="{EAABB135-AD88-424B-A70F-93719B4573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 Standard Template Document Labeling Version 11-25-2019</Template>
  <TotalTime>954</TotalTime>
  <Words>3389</Words>
  <Application>Microsoft Office PowerPoint</Application>
  <PresentationFormat>Widescreen</PresentationFormat>
  <Paragraphs>175</Paragraphs>
  <Slides>27</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Open Sans</vt:lpstr>
      <vt:lpstr>Office Theme</vt:lpstr>
      <vt:lpstr>Privacy, Confidentiality, and Statistical Purposes</vt:lpstr>
      <vt:lpstr>Benefits of Administrative Records for Official Statistics</vt:lpstr>
      <vt:lpstr>Mechanisms to Share</vt:lpstr>
      <vt:lpstr>PowerPoint Presentation</vt:lpstr>
      <vt:lpstr>“Statistical Purposes” Only</vt:lpstr>
      <vt:lpstr>Privacy and Confidentiality Challenges with Increased Administrative Record Usage</vt:lpstr>
      <vt:lpstr>Privacy attitudes are a barrier to survey participation</vt:lpstr>
      <vt:lpstr>Privacy attitudes vary by demographic group</vt:lpstr>
      <vt:lpstr>Privacy attitudes are contextual</vt:lpstr>
      <vt:lpstr>Privacy attitudes are transactional</vt:lpstr>
      <vt:lpstr>Privacy attitudes are difficult to anticipate</vt:lpstr>
      <vt:lpstr>Privacy attitudes change over time</vt:lpstr>
      <vt:lpstr>Messaging about data protections may hurt rather than help</vt:lpstr>
      <vt:lpstr>What does this mean in the context of blended data?</vt:lpstr>
      <vt:lpstr>Privacy risks can be greater for blended data</vt:lpstr>
      <vt:lpstr>PowerPoint Presentation</vt:lpstr>
      <vt:lpstr>Informed consent notices or statements may not foresee the types of future uses</vt:lpstr>
      <vt:lpstr>Privacy protections are harder to quantify</vt:lpstr>
      <vt:lpstr>Privacy protections are harder to communicate</vt:lpstr>
      <vt:lpstr>What can we do about it?</vt:lpstr>
      <vt:lpstr>Don’t attempt to explain everything to everyone</vt:lpstr>
      <vt:lpstr>Consider audience-specific messaging when appropriate</vt:lpstr>
      <vt:lpstr>Use multi-layered communications strategies</vt:lpstr>
      <vt:lpstr>Regularly engage with trusted partners</vt:lpstr>
      <vt:lpstr>Be transparent</vt:lpstr>
      <vt:lpstr>Continue to research and track evolving public attitudes about privacy</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Communicating Privacy to the Public</dc:title>
  <dc:creator>Michael B Hawes (CENSUS/ADRM FED)</dc:creator>
  <cp:lastModifiedBy>Michael B Hawes (CENSUS/ADRM FED)</cp:lastModifiedBy>
  <cp:revision>120</cp:revision>
  <dcterms:created xsi:type="dcterms:W3CDTF">2023-05-19T13:23:11Z</dcterms:created>
  <dcterms:modified xsi:type="dcterms:W3CDTF">2025-06-25T12:44:13Z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0x01010019FE28DCF60A55469A767A693C98DF30</vt:lpwstr>
  </property>
</Properties>
</file>